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82" r:id="rId6"/>
    <p:sldId id="257" r:id="rId8"/>
    <p:sldId id="258" r:id="rId9"/>
    <p:sldId id="318" r:id="rId10"/>
    <p:sldId id="319" r:id="rId11"/>
    <p:sldId id="306" r:id="rId12"/>
    <p:sldId id="307" r:id="rId13"/>
    <p:sldId id="320" r:id="rId14"/>
    <p:sldId id="321" r:id="rId15"/>
    <p:sldId id="322" r:id="rId16"/>
    <p:sldId id="323" r:id="rId17"/>
    <p:sldId id="324" r:id="rId18"/>
    <p:sldId id="325" r:id="rId19"/>
    <p:sldId id="309" r:id="rId20"/>
    <p:sldId id="310" r:id="rId21"/>
    <p:sldId id="311" r:id="rId22"/>
    <p:sldId id="259" r:id="rId23"/>
    <p:sldId id="326" r:id="rId24"/>
    <p:sldId id="267" r:id="rId25"/>
    <p:sldId id="313" r:id="rId26"/>
    <p:sldId id="314" r:id="rId27"/>
    <p:sldId id="327" r:id="rId28"/>
    <p:sldId id="328" r:id="rId29"/>
    <p:sldId id="329" r:id="rId30"/>
    <p:sldId id="330" r:id="rId31"/>
    <p:sldId id="331" r:id="rId32"/>
    <p:sldId id="332" r:id="rId33"/>
    <p:sldId id="333" r:id="rId34"/>
    <p:sldId id="334" r:id="rId35"/>
    <p:sldId id="335" r:id="rId36"/>
    <p:sldId id="336" r:id="rId37"/>
    <p:sldId id="337" r:id="rId38"/>
    <p:sldId id="338" r:id="rId39"/>
    <p:sldId id="262" r:id="rId40"/>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131"/>
        <p:guide pos="38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5" Type="http://schemas.openxmlformats.org/officeDocument/2006/relationships/tags" Target="tags/tag142.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9.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1.png"/><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3.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5.jpeg"/><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0" Type="http://schemas.openxmlformats.org/officeDocument/2006/relationships/slideLayout" Target="../slideLayouts/slideLayout18.xml"/><Relationship Id="rId3" Type="http://schemas.openxmlformats.org/officeDocument/2006/relationships/tags" Target="../tags/tag50.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slideLayout" Target="../slideLayouts/slideLayout18.xml"/><Relationship Id="rId10" Type="http://schemas.openxmlformats.org/officeDocument/2006/relationships/tags" Target="../tags/tag86.xml"/><Relationship Id="rId1" Type="http://schemas.openxmlformats.org/officeDocument/2006/relationships/tags" Target="../tags/tag77.xml"/></Relationships>
</file>

<file path=ppt/slides/_rels/slide17.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7" Type="http://schemas.openxmlformats.org/officeDocument/2006/relationships/slideLayout" Target="../slideLayouts/slideLayout18.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111.xml"/><Relationship Id="rId1" Type="http://schemas.openxmlformats.org/officeDocument/2006/relationships/tags" Target="../tags/tag10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4" Type="http://schemas.openxmlformats.org/officeDocument/2006/relationships/slideLayout" Target="../slideLayouts/slideLayout18.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8" Type="http://schemas.openxmlformats.org/officeDocument/2006/relationships/slideLayout" Target="../slideLayouts/slideLayout18.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4.png"/><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9.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0" Type="http://schemas.openxmlformats.org/officeDocument/2006/relationships/slideLayout" Target="../slideLayouts/slideLayout17.xml"/><Relationship Id="rId2" Type="http://schemas.openxmlformats.org/officeDocument/2006/relationships/tags" Target="../tags/tag11.xml"/><Relationship Id="rId19" Type="http://schemas.openxmlformats.org/officeDocument/2006/relationships/tags" Target="../tags/tag22.xml"/><Relationship Id="rId18" Type="http://schemas.openxmlformats.org/officeDocument/2006/relationships/image" Target="../media/image11.svg"/><Relationship Id="rId17" Type="http://schemas.openxmlformats.org/officeDocument/2006/relationships/image" Target="../media/image10.png"/><Relationship Id="rId16" Type="http://schemas.openxmlformats.org/officeDocument/2006/relationships/tags" Target="../tags/tag21.xml"/><Relationship Id="rId15" Type="http://schemas.openxmlformats.org/officeDocument/2006/relationships/image" Target="../media/image9.svg"/><Relationship Id="rId14" Type="http://schemas.openxmlformats.org/officeDocument/2006/relationships/image" Target="../media/image8.png"/><Relationship Id="rId13" Type="http://schemas.openxmlformats.org/officeDocument/2006/relationships/tags" Target="../tags/tag20.xml"/><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tags" Target="../tags/tag19.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6" Type="http://schemas.openxmlformats.org/officeDocument/2006/relationships/slideLayout" Target="../slideLayouts/slideLayout18.xml"/><Relationship Id="rId25" Type="http://schemas.openxmlformats.org/officeDocument/2006/relationships/tags" Target="../tags/tag47.xml"/><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二、变压器的工作原理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9" name="组合 8"/>
          <p:cNvGrpSpPr/>
          <p:nvPr/>
        </p:nvGrpSpPr>
        <p:grpSpPr>
          <a:xfrm>
            <a:off x="760730" y="1186180"/>
            <a:ext cx="10671810" cy="4661535"/>
            <a:chOff x="1198" y="1710"/>
            <a:chExt cx="16806" cy="7341"/>
          </a:xfrm>
        </p:grpSpPr>
        <p:sp>
          <p:nvSpPr>
            <p:cNvPr id="21" name="矩形 20"/>
            <p:cNvSpPr/>
            <p:nvPr/>
          </p:nvSpPr>
          <p:spPr bwMode="auto">
            <a:xfrm>
              <a:off x="1198" y="1710"/>
              <a:ext cx="16806" cy="734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它们的有效值</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 E</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E</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分别为</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由上式可得出，原、副绕组的匝数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N</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N</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不同，感应电动势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E</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E</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就不相等，因而电源电压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U</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和输出电压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U</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也不相等，它们的电压比为</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式中，</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K</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是原、副绕组的匝数比，称为变压器的变比。它是变压器的重要参数之一。由上式得出，电源电压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U</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一定时，只要改变原、副绕组的匝数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N</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N</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，就可以得到不同数值的输出电压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U</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，达到变换电压的目的。</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4167" y="2610"/>
              <a:ext cx="10485" cy="1380"/>
            </a:xfrm>
            <a:prstGeom prst="rect">
              <a:avLst/>
            </a:prstGeom>
          </p:spPr>
        </p:pic>
        <p:pic>
          <p:nvPicPr>
            <p:cNvPr id="6" name="图片 5"/>
            <p:cNvPicPr>
              <a:picLocks noChangeAspect="1"/>
            </p:cNvPicPr>
            <p:nvPr/>
          </p:nvPicPr>
          <p:blipFill>
            <a:blip r:embed="rId2"/>
            <a:stretch>
              <a:fillRect/>
            </a:stretch>
          </p:blipFill>
          <p:spPr>
            <a:xfrm>
              <a:off x="5120" y="5780"/>
              <a:ext cx="7875" cy="1185"/>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二、变压器的工作原理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760730" y="1085850"/>
            <a:ext cx="10671810" cy="133794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（二）变压器的负载运行</a:t>
            </a:r>
            <a:endParaRPr kumimoji="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变压器的负载运行是指原绕组接上电源，副绕组加上负载，给负载供电，这种情况称为变压器的负载运行。电路如图 4.1.4 所示。</a:t>
            </a:r>
            <a:endParaRPr kumimoji="0" b="0" u="none" strike="noStrike" kern="1200" cap="none" spc="0" normalizeH="0" noProof="0" dirty="0">
              <a:ln>
                <a:noFill/>
              </a:ln>
              <a:solidFill>
                <a:prstClr val="black"/>
              </a:solidFill>
              <a:effectLst/>
              <a:uLnTx/>
              <a:uFillTx/>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7430770" y="2423795"/>
            <a:ext cx="3686175" cy="2352675"/>
          </a:xfrm>
          <a:prstGeom prst="rect">
            <a:avLst/>
          </a:prstGeom>
        </p:spPr>
      </p:pic>
      <p:sp>
        <p:nvSpPr>
          <p:cNvPr id="6" name="文本框 5"/>
          <p:cNvSpPr txBox="1"/>
          <p:nvPr/>
        </p:nvSpPr>
        <p:spPr>
          <a:xfrm>
            <a:off x="760730" y="2365375"/>
            <a:ext cx="6313170" cy="3830955"/>
          </a:xfrm>
          <a:prstGeom prst="rect">
            <a:avLst/>
          </a:prstGeom>
          <a:noFill/>
        </p:spPr>
        <p:txBody>
          <a:bodyPr wrap="square" rtlCol="0" anchor="t">
            <a:spAutoFit/>
          </a:bodyPr>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sym typeface="+mn-lt"/>
              </a:rPr>
              <a:t>1. 变压器变换电流的作用。</a:t>
            </a:r>
            <a:endParaRPr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sym typeface="+mn-lt"/>
              </a:rPr>
              <a:t>变压器从空载到负载运行时，原绕组的电流由</a:t>
            </a:r>
            <a:r>
              <a:rPr noProof="0" dirty="0">
                <a:ln>
                  <a:noFill/>
                </a:ln>
                <a:solidFill>
                  <a:prstClr val="black"/>
                </a:solidFill>
                <a:effectLst/>
                <a:uLnTx/>
                <a:uFillTx/>
                <a:latin typeface="BodoniPS" panose="02070603060706090303" charset="0"/>
                <a:cs typeface="BodoniPS" panose="02070603060706090303" charset="0"/>
                <a:sym typeface="+mn-lt"/>
              </a:rPr>
              <a:t>I</a:t>
            </a:r>
            <a:r>
              <a:rPr baseline="-25000" noProof="0" dirty="0">
                <a:ln>
                  <a:noFill/>
                </a:ln>
                <a:solidFill>
                  <a:prstClr val="black"/>
                </a:solidFill>
                <a:effectLst/>
                <a:uLnTx/>
                <a:uFillTx/>
                <a:latin typeface="BodoniPS" panose="02070603060706090303" charset="0"/>
                <a:cs typeface="BodoniPS" panose="02070603060706090303" charset="0"/>
                <a:sym typeface="+mn-lt"/>
              </a:rPr>
              <a:t>0</a:t>
            </a:r>
            <a:r>
              <a:rPr noProof="0" dirty="0">
                <a:ln>
                  <a:noFill/>
                </a:ln>
                <a:solidFill>
                  <a:prstClr val="black"/>
                </a:solidFill>
                <a:effectLst/>
                <a:uLnTx/>
                <a:uFillTx/>
                <a:sym typeface="+mn-lt"/>
              </a:rPr>
              <a:t>变为</a:t>
            </a:r>
            <a:r>
              <a:rPr noProof="0" dirty="0">
                <a:ln>
                  <a:noFill/>
                </a:ln>
                <a:solidFill>
                  <a:prstClr val="black"/>
                </a:solidFill>
                <a:effectLst/>
                <a:uLnTx/>
                <a:uFillTx/>
                <a:latin typeface="BodoniPS" panose="02070603060706090303" charset="0"/>
                <a:cs typeface="BodoniPS" panose="02070603060706090303" charset="0"/>
                <a:sym typeface="+mn-lt"/>
              </a:rPr>
              <a:t>I</a:t>
            </a:r>
            <a:r>
              <a:rPr baseline="-25000" noProof="0" dirty="0">
                <a:ln>
                  <a:noFill/>
                </a:ln>
                <a:solidFill>
                  <a:prstClr val="black"/>
                </a:solidFill>
                <a:effectLst/>
                <a:uLnTx/>
                <a:uFillTx/>
                <a:latin typeface="BodoniPS" panose="02070603060706090303" charset="0"/>
                <a:cs typeface="BodoniPS" panose="02070603060706090303" charset="0"/>
                <a:sym typeface="+mn-lt"/>
              </a:rPr>
              <a:t>1</a:t>
            </a:r>
            <a:r>
              <a:rPr noProof="0" dirty="0">
                <a:ln>
                  <a:noFill/>
                </a:ln>
                <a:solidFill>
                  <a:prstClr val="black"/>
                </a:solidFill>
                <a:effectLst/>
                <a:uLnTx/>
                <a:uFillTx/>
                <a:sym typeface="+mn-lt"/>
              </a:rPr>
              <a:t>。副绕组接入负载后，变压器向负载输出电功率，必然要求原绕组从电源输入更大的电功率，因此原绕组电流从</a:t>
            </a:r>
            <a:r>
              <a:rPr noProof="0" dirty="0">
                <a:ln>
                  <a:noFill/>
                </a:ln>
                <a:solidFill>
                  <a:prstClr val="black"/>
                </a:solidFill>
                <a:effectLst/>
                <a:uLnTx/>
                <a:uFillTx/>
                <a:latin typeface="BodoniPS" panose="02070603060706090303" charset="0"/>
                <a:cs typeface="BodoniPS" panose="02070603060706090303" charset="0"/>
                <a:sym typeface="+mn-lt"/>
              </a:rPr>
              <a:t>I</a:t>
            </a:r>
            <a:r>
              <a:rPr baseline="-25000" noProof="0" dirty="0">
                <a:ln>
                  <a:noFill/>
                </a:ln>
                <a:solidFill>
                  <a:prstClr val="black"/>
                </a:solidFill>
                <a:effectLst/>
                <a:uLnTx/>
                <a:uFillTx/>
                <a:latin typeface="BodoniPS" panose="02070603060706090303" charset="0"/>
                <a:cs typeface="BodoniPS" panose="02070603060706090303" charset="0"/>
                <a:sym typeface="+mn-lt"/>
              </a:rPr>
              <a:t>0</a:t>
            </a:r>
            <a:r>
              <a:rPr noProof="0" dirty="0">
                <a:ln>
                  <a:noFill/>
                </a:ln>
                <a:solidFill>
                  <a:prstClr val="black"/>
                </a:solidFill>
                <a:effectLst/>
                <a:uLnTx/>
                <a:uFillTx/>
                <a:sym typeface="+mn-lt"/>
              </a:rPr>
              <a:t>增大到</a:t>
            </a:r>
            <a:r>
              <a:rPr noProof="0" dirty="0">
                <a:ln>
                  <a:noFill/>
                </a:ln>
                <a:solidFill>
                  <a:prstClr val="black"/>
                </a:solidFill>
                <a:effectLst/>
                <a:uLnTx/>
                <a:uFillTx/>
                <a:latin typeface="BodoniPS" panose="02070603060706090303" charset="0"/>
                <a:cs typeface="BodoniPS" panose="02070603060706090303" charset="0"/>
                <a:sym typeface="+mn-lt"/>
              </a:rPr>
              <a:t>I</a:t>
            </a:r>
            <a:r>
              <a:rPr baseline="-25000" noProof="0" dirty="0">
                <a:ln>
                  <a:noFill/>
                </a:ln>
                <a:solidFill>
                  <a:prstClr val="black"/>
                </a:solidFill>
                <a:effectLst/>
                <a:uLnTx/>
                <a:uFillTx/>
                <a:latin typeface="BodoniPS" panose="02070603060706090303" charset="0"/>
                <a:cs typeface="BodoniPS" panose="02070603060706090303" charset="0"/>
                <a:sym typeface="+mn-lt"/>
              </a:rPr>
              <a:t>1</a:t>
            </a:r>
            <a:r>
              <a:rPr noProof="0" dirty="0">
                <a:ln>
                  <a:noFill/>
                </a:ln>
                <a:solidFill>
                  <a:prstClr val="black"/>
                </a:solidFill>
                <a:effectLst/>
                <a:uLnTx/>
                <a:uFillTx/>
                <a:sym typeface="+mn-lt"/>
              </a:rPr>
              <a:t>。副绕组的磁通势</a:t>
            </a:r>
            <a:r>
              <a:rPr noProof="0" dirty="0">
                <a:ln>
                  <a:noFill/>
                </a:ln>
                <a:solidFill>
                  <a:prstClr val="black"/>
                </a:solidFill>
                <a:effectLst/>
                <a:uLnTx/>
                <a:uFillTx/>
                <a:latin typeface="BodoniPS" panose="02070603060706090303" charset="0"/>
                <a:cs typeface="BodoniPS" panose="02070603060706090303" charset="0"/>
                <a:sym typeface="+mn-lt"/>
              </a:rPr>
              <a:t>N</a:t>
            </a:r>
            <a:r>
              <a:rPr baseline="-25000" noProof="0" dirty="0">
                <a:ln>
                  <a:noFill/>
                </a:ln>
                <a:solidFill>
                  <a:prstClr val="black"/>
                </a:solidFill>
                <a:effectLst/>
                <a:uLnTx/>
                <a:uFillTx/>
                <a:latin typeface="BodoniPS" panose="02070603060706090303" charset="0"/>
                <a:cs typeface="BodoniPS" panose="02070603060706090303" charset="0"/>
                <a:sym typeface="+mn-lt"/>
              </a:rPr>
              <a:t>2</a:t>
            </a:r>
            <a:r>
              <a:rPr noProof="0" dirty="0">
                <a:ln>
                  <a:noFill/>
                </a:ln>
                <a:solidFill>
                  <a:prstClr val="black"/>
                </a:solidFill>
                <a:effectLst/>
                <a:uLnTx/>
                <a:uFillTx/>
                <a:latin typeface="BodoniPS" panose="02070603060706090303" charset="0"/>
                <a:cs typeface="BodoniPS" panose="02070603060706090303" charset="0"/>
                <a:sym typeface="+mn-lt"/>
              </a:rPr>
              <a:t>I</a:t>
            </a:r>
            <a:r>
              <a:rPr baseline="-25000" noProof="0" dirty="0">
                <a:ln>
                  <a:noFill/>
                </a:ln>
                <a:solidFill>
                  <a:prstClr val="black"/>
                </a:solidFill>
                <a:effectLst/>
                <a:uLnTx/>
                <a:uFillTx/>
                <a:latin typeface="BodoniPS" panose="02070603060706090303" charset="0"/>
                <a:cs typeface="BodoniPS" panose="02070603060706090303" charset="0"/>
                <a:sym typeface="+mn-lt"/>
              </a:rPr>
              <a:t>2</a:t>
            </a:r>
            <a:r>
              <a:rPr noProof="0" dirty="0">
                <a:ln>
                  <a:noFill/>
                </a:ln>
                <a:solidFill>
                  <a:prstClr val="black"/>
                </a:solidFill>
                <a:effectLst/>
                <a:uLnTx/>
                <a:uFillTx/>
                <a:sym typeface="+mn-lt"/>
              </a:rPr>
              <a:t>作用在磁路上，这时的工作磁通是由原、副绕组的磁通势共同产生的。据（4-1-5）式，在电源电压</a:t>
            </a:r>
            <a:r>
              <a:rPr noProof="0" dirty="0">
                <a:ln>
                  <a:noFill/>
                </a:ln>
                <a:solidFill>
                  <a:prstClr val="black"/>
                </a:solidFill>
                <a:effectLst/>
                <a:uLnTx/>
                <a:uFillTx/>
                <a:latin typeface="BodoniPS" panose="02070603060706090303" charset="0"/>
                <a:cs typeface="BodoniPS" panose="02070603060706090303" charset="0"/>
                <a:sym typeface="+mn-lt"/>
              </a:rPr>
              <a:t>U</a:t>
            </a:r>
            <a:r>
              <a:rPr baseline="-25000" noProof="0" dirty="0">
                <a:ln>
                  <a:noFill/>
                </a:ln>
                <a:solidFill>
                  <a:prstClr val="black"/>
                </a:solidFill>
                <a:effectLst/>
                <a:uLnTx/>
                <a:uFillTx/>
                <a:latin typeface="BodoniPS" panose="02070603060706090303" charset="0"/>
                <a:cs typeface="BodoniPS" panose="02070603060706090303" charset="0"/>
                <a:sym typeface="+mn-lt"/>
              </a:rPr>
              <a:t>1</a:t>
            </a:r>
            <a:r>
              <a:rPr noProof="0" dirty="0">
                <a:ln>
                  <a:noFill/>
                </a:ln>
                <a:solidFill>
                  <a:prstClr val="black"/>
                </a:solidFill>
                <a:effectLst/>
                <a:uLnTx/>
                <a:uFillTx/>
                <a:sym typeface="+mn-lt"/>
              </a:rPr>
              <a:t>、频率</a:t>
            </a:r>
            <a:r>
              <a:rPr noProof="0" dirty="0">
                <a:ln>
                  <a:noFill/>
                </a:ln>
                <a:solidFill>
                  <a:prstClr val="black"/>
                </a:solidFill>
                <a:effectLst/>
                <a:uLnTx/>
                <a:uFillTx/>
                <a:latin typeface="BodoniPS" panose="02070603060706090303" charset="0"/>
                <a:cs typeface="BodoniPS" panose="02070603060706090303" charset="0"/>
                <a:sym typeface="+mn-lt"/>
              </a:rPr>
              <a:t>f</a:t>
            </a:r>
            <a:r>
              <a:rPr noProof="0" dirty="0">
                <a:ln>
                  <a:noFill/>
                </a:ln>
                <a:solidFill>
                  <a:prstClr val="black"/>
                </a:solidFill>
                <a:effectLst/>
                <a:uLnTx/>
                <a:uFillTx/>
                <a:sym typeface="+mn-lt"/>
              </a:rPr>
              <a:t>和原绕组匝数</a:t>
            </a:r>
            <a:r>
              <a:rPr noProof="0" dirty="0">
                <a:ln>
                  <a:noFill/>
                </a:ln>
                <a:solidFill>
                  <a:prstClr val="black"/>
                </a:solidFill>
                <a:effectLst/>
                <a:uLnTx/>
                <a:uFillTx/>
                <a:latin typeface="BodoniPS" panose="02070603060706090303" charset="0"/>
                <a:cs typeface="BodoniPS" panose="02070603060706090303" charset="0"/>
                <a:sym typeface="+mn-lt"/>
              </a:rPr>
              <a:t>N</a:t>
            </a:r>
            <a:r>
              <a:rPr baseline="-25000" noProof="0" dirty="0">
                <a:ln>
                  <a:noFill/>
                </a:ln>
                <a:solidFill>
                  <a:prstClr val="black"/>
                </a:solidFill>
                <a:effectLst/>
                <a:uLnTx/>
                <a:uFillTx/>
                <a:latin typeface="BodoniPS" panose="02070603060706090303" charset="0"/>
                <a:cs typeface="BodoniPS" panose="02070603060706090303" charset="0"/>
                <a:sym typeface="+mn-lt"/>
              </a:rPr>
              <a:t>1</a:t>
            </a:r>
            <a:r>
              <a:rPr noProof="0" dirty="0">
                <a:ln>
                  <a:noFill/>
                </a:ln>
                <a:solidFill>
                  <a:prstClr val="black"/>
                </a:solidFill>
                <a:effectLst/>
                <a:uLnTx/>
                <a:uFillTx/>
                <a:sym typeface="+mn-lt"/>
              </a:rPr>
              <a:t>不变的条件下，工作磁通最大值</a:t>
            </a:r>
            <a:r>
              <a:rPr i="1" noProof="0" dirty="0">
                <a:ln>
                  <a:noFill/>
                </a:ln>
                <a:solidFill>
                  <a:prstClr val="black"/>
                </a:solidFill>
                <a:effectLst/>
                <a:uLnTx/>
                <a:uFillTx/>
                <a:latin typeface="Yu Gothic Medium" panose="020B0500000000000000" charset="-128"/>
                <a:ea typeface="Yu Gothic Medium" panose="020B0500000000000000" charset="-128"/>
                <a:cs typeface="BodoniPS" panose="02070603060706090303" charset="0"/>
                <a:sym typeface="+mn-lt"/>
              </a:rPr>
              <a:t>Φ</a:t>
            </a:r>
            <a:r>
              <a:rPr i="1" noProof="0" dirty="0">
                <a:ln>
                  <a:noFill/>
                </a:ln>
                <a:solidFill>
                  <a:prstClr val="black"/>
                </a:solidFill>
                <a:effectLst/>
                <a:uLnTx/>
                <a:uFillTx/>
                <a:latin typeface="BodoniPS" panose="02070603060706090303" charset="0"/>
                <a:cs typeface="BodoniPS" panose="02070603060706090303" charset="0"/>
                <a:sym typeface="+mn-lt"/>
              </a:rPr>
              <a:t>m</a:t>
            </a:r>
            <a:r>
              <a:rPr noProof="0" dirty="0">
                <a:ln>
                  <a:noFill/>
                </a:ln>
                <a:solidFill>
                  <a:prstClr val="black"/>
                </a:solidFill>
                <a:effectLst/>
                <a:uLnTx/>
                <a:uFillTx/>
                <a:sym typeface="+mn-lt"/>
              </a:rPr>
              <a:t> 保持不变，所以空载运行时的磁通势</a:t>
            </a:r>
            <a:r>
              <a:rPr noProof="0" dirty="0">
                <a:ln>
                  <a:noFill/>
                </a:ln>
                <a:solidFill>
                  <a:prstClr val="black"/>
                </a:solidFill>
                <a:effectLst/>
                <a:uLnTx/>
                <a:uFillTx/>
                <a:latin typeface="BodoniPS" panose="02070603060706090303" charset="0"/>
                <a:cs typeface="BodoniPS" panose="02070603060706090303" charset="0"/>
                <a:sym typeface="+mn-lt"/>
              </a:rPr>
              <a:t>N</a:t>
            </a:r>
            <a:r>
              <a:rPr baseline="-25000" noProof="0" dirty="0">
                <a:ln>
                  <a:noFill/>
                </a:ln>
                <a:solidFill>
                  <a:prstClr val="black"/>
                </a:solidFill>
                <a:effectLst/>
                <a:uLnTx/>
                <a:uFillTx/>
                <a:latin typeface="BodoniPS" panose="02070603060706090303" charset="0"/>
                <a:cs typeface="BodoniPS" panose="02070603060706090303" charset="0"/>
                <a:sym typeface="+mn-lt"/>
              </a:rPr>
              <a:t>1</a:t>
            </a:r>
            <a:r>
              <a:rPr noProof="0" dirty="0">
                <a:ln>
                  <a:noFill/>
                </a:ln>
                <a:solidFill>
                  <a:prstClr val="black"/>
                </a:solidFill>
                <a:effectLst/>
                <a:uLnTx/>
                <a:uFillTx/>
                <a:latin typeface="BodoniPS" panose="02070603060706090303" charset="0"/>
                <a:cs typeface="BodoniPS" panose="02070603060706090303" charset="0"/>
                <a:sym typeface="+mn-lt"/>
              </a:rPr>
              <a:t>I</a:t>
            </a:r>
            <a:r>
              <a:rPr baseline="-25000" noProof="0" dirty="0">
                <a:ln>
                  <a:noFill/>
                </a:ln>
                <a:solidFill>
                  <a:prstClr val="black"/>
                </a:solidFill>
                <a:effectLst/>
                <a:uLnTx/>
                <a:uFillTx/>
                <a:latin typeface="BodoniPS" panose="02070603060706090303" charset="0"/>
                <a:cs typeface="BodoniPS" panose="02070603060706090303" charset="0"/>
                <a:sym typeface="+mn-lt"/>
              </a:rPr>
              <a:t>0</a:t>
            </a:r>
            <a:r>
              <a:rPr noProof="0" dirty="0">
                <a:ln>
                  <a:noFill/>
                </a:ln>
                <a:solidFill>
                  <a:prstClr val="black"/>
                </a:solidFill>
                <a:effectLst/>
                <a:uLnTx/>
                <a:uFillTx/>
                <a:sym typeface="+mn-lt"/>
              </a:rPr>
              <a:t>和负载运行状态下的合成磁通势（</a:t>
            </a:r>
            <a:r>
              <a:rPr lang="en-US" noProof="0" dirty="0">
                <a:ln>
                  <a:noFill/>
                </a:ln>
                <a:solidFill>
                  <a:prstClr val="black"/>
                </a:solidFill>
                <a:effectLst/>
                <a:uLnTx/>
                <a:uFillTx/>
                <a:latin typeface="BodoniPS" panose="02070603060706090303" charset="0"/>
                <a:cs typeface="BodoniPS" panose="02070603060706090303" charset="0"/>
                <a:sym typeface="+mn-lt"/>
              </a:rPr>
              <a:t>N</a:t>
            </a:r>
            <a:r>
              <a:rPr lang="en-US" baseline="-25000" noProof="0" dirty="0">
                <a:ln>
                  <a:noFill/>
                </a:ln>
                <a:solidFill>
                  <a:prstClr val="black"/>
                </a:solidFill>
                <a:effectLst/>
                <a:uLnTx/>
                <a:uFillTx/>
                <a:latin typeface="BodoniPS" panose="02070603060706090303" charset="0"/>
                <a:cs typeface="BodoniPS" panose="02070603060706090303" charset="0"/>
                <a:sym typeface="+mn-lt"/>
              </a:rPr>
              <a:t>1</a:t>
            </a:r>
            <a:r>
              <a:rPr lang="en-US" noProof="0" dirty="0">
                <a:ln>
                  <a:noFill/>
                </a:ln>
                <a:solidFill>
                  <a:prstClr val="black"/>
                </a:solidFill>
                <a:effectLst/>
                <a:uLnTx/>
                <a:uFillTx/>
                <a:latin typeface="BodoniPS" panose="02070603060706090303" charset="0"/>
                <a:cs typeface="BodoniPS" panose="02070603060706090303" charset="0"/>
                <a:sym typeface="+mn-lt"/>
              </a:rPr>
              <a:t>I</a:t>
            </a:r>
            <a:r>
              <a:rPr lang="en-US" baseline="-25000" noProof="0" dirty="0">
                <a:ln>
                  <a:noFill/>
                </a:ln>
                <a:solidFill>
                  <a:prstClr val="black"/>
                </a:solidFill>
                <a:effectLst/>
                <a:uLnTx/>
                <a:uFillTx/>
                <a:latin typeface="BodoniPS" panose="02070603060706090303" charset="0"/>
                <a:cs typeface="BodoniPS" panose="02070603060706090303" charset="0"/>
                <a:sym typeface="+mn-lt"/>
              </a:rPr>
              <a:t>1</a:t>
            </a:r>
            <a:r>
              <a:rPr lang="en-US" noProof="0" dirty="0">
                <a:ln>
                  <a:noFill/>
                </a:ln>
                <a:solidFill>
                  <a:prstClr val="black"/>
                </a:solidFill>
                <a:effectLst/>
                <a:uLnTx/>
                <a:uFillTx/>
                <a:sym typeface="+mn-lt"/>
              </a:rPr>
              <a:t>-</a:t>
            </a:r>
            <a:r>
              <a:rPr lang="en-US" noProof="0" dirty="0">
                <a:ln>
                  <a:noFill/>
                </a:ln>
                <a:solidFill>
                  <a:prstClr val="black"/>
                </a:solidFill>
                <a:effectLst/>
                <a:uLnTx/>
                <a:uFillTx/>
                <a:latin typeface="BodoniPS" panose="02070603060706090303" charset="0"/>
                <a:cs typeface="BodoniPS" panose="02070603060706090303" charset="0"/>
                <a:sym typeface="+mn-lt"/>
              </a:rPr>
              <a:t>N</a:t>
            </a:r>
            <a:r>
              <a:rPr lang="en-US" baseline="-25000" noProof="0" dirty="0">
                <a:ln>
                  <a:noFill/>
                </a:ln>
                <a:solidFill>
                  <a:prstClr val="black"/>
                </a:solidFill>
                <a:effectLst/>
                <a:uLnTx/>
                <a:uFillTx/>
                <a:latin typeface="BodoniPS" panose="02070603060706090303" charset="0"/>
                <a:cs typeface="BodoniPS" panose="02070603060706090303" charset="0"/>
                <a:sym typeface="+mn-lt"/>
              </a:rPr>
              <a:t>2</a:t>
            </a:r>
            <a:r>
              <a:rPr lang="en-US" noProof="0" dirty="0">
                <a:ln>
                  <a:noFill/>
                </a:ln>
                <a:solidFill>
                  <a:prstClr val="black"/>
                </a:solidFill>
                <a:effectLst/>
                <a:uLnTx/>
                <a:uFillTx/>
                <a:latin typeface="BodoniPS" panose="02070603060706090303" charset="0"/>
                <a:cs typeface="BodoniPS" panose="02070603060706090303" charset="0"/>
                <a:sym typeface="+mn-lt"/>
              </a:rPr>
              <a:t>I</a:t>
            </a:r>
            <a:r>
              <a:rPr lang="en-US" baseline="-25000" noProof="0" dirty="0">
                <a:ln>
                  <a:noFill/>
                </a:ln>
                <a:solidFill>
                  <a:prstClr val="black"/>
                </a:solidFill>
                <a:effectLst/>
                <a:uLnTx/>
                <a:uFillTx/>
                <a:latin typeface="BodoniPS" panose="02070603060706090303" charset="0"/>
                <a:cs typeface="BodoniPS" panose="02070603060706090303" charset="0"/>
                <a:sym typeface="+mn-lt"/>
              </a:rPr>
              <a:t>2</a:t>
            </a:r>
            <a:r>
              <a:rPr noProof="0" dirty="0">
                <a:ln>
                  <a:noFill/>
                </a:ln>
                <a:solidFill>
                  <a:prstClr val="black"/>
                </a:solidFill>
                <a:effectLst/>
                <a:uLnTx/>
                <a:uFillTx/>
                <a:sym typeface="+mn-lt"/>
              </a:rPr>
              <a:t>）应该近似相等。即</a:t>
            </a:r>
            <a:endParaRPr noProof="0" dirty="0">
              <a:ln>
                <a:noFill/>
              </a:ln>
              <a:solidFill>
                <a:prstClr val="black"/>
              </a:solidFill>
              <a:effectLst/>
              <a:uLnTx/>
              <a:uFillTx/>
              <a:sym typeface="+mn-lt"/>
            </a:endParaRPr>
          </a:p>
        </p:txBody>
      </p:sp>
      <p:pic>
        <p:nvPicPr>
          <p:cNvPr id="11" name="图片 10"/>
          <p:cNvPicPr>
            <a:picLocks noChangeAspect="1"/>
          </p:cNvPicPr>
          <p:nvPr/>
        </p:nvPicPr>
        <p:blipFill>
          <a:blip r:embed="rId2"/>
          <a:stretch>
            <a:fillRect/>
          </a:stretch>
        </p:blipFill>
        <p:spPr>
          <a:xfrm>
            <a:off x="5321300" y="5850890"/>
            <a:ext cx="5474335" cy="524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二、变压器的工作原理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760730" y="765175"/>
            <a:ext cx="10671810" cy="549275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由此可见，变压器的原、副绕组虽然是两个电路，但原绕组中的电流</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I</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1</a:t>
            </a:r>
            <a:r>
              <a:rPr kumimoji="0" b="0" u="none" strike="noStrike" kern="1200" cap="none" spc="0" normalizeH="0" noProof="0" dirty="0">
                <a:ln>
                  <a:noFill/>
                </a:ln>
                <a:solidFill>
                  <a:prstClr val="black"/>
                </a:solidFill>
                <a:effectLst/>
                <a:uLnTx/>
                <a:uFillTx/>
                <a:sym typeface="+mn-lt"/>
              </a:rPr>
              <a:t>将随着副绕组中的电流</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 I</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2</a:t>
            </a:r>
            <a:r>
              <a:rPr kumimoji="0" b="0" u="none" strike="noStrike" kern="1200" cap="none" spc="0" normalizeH="0" noProof="0" dirty="0">
                <a:ln>
                  <a:noFill/>
                </a:ln>
                <a:solidFill>
                  <a:prstClr val="black"/>
                </a:solidFill>
                <a:effectLst/>
                <a:uLnTx/>
                <a:uFillTx/>
                <a:sym typeface="+mn-lt"/>
              </a:rPr>
              <a:t>变化。因为空载运行时 </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I</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0</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 </a:t>
            </a:r>
            <a:r>
              <a:rPr kumimoji="0" b="0" u="none" strike="noStrike" kern="1200" cap="none" spc="0" normalizeH="0" noProof="0" dirty="0">
                <a:ln>
                  <a:noFill/>
                </a:ln>
                <a:solidFill>
                  <a:prstClr val="black"/>
                </a:solidFill>
                <a:effectLst/>
                <a:uLnTx/>
                <a:uFillTx/>
                <a:sym typeface="+mn-lt"/>
              </a:rPr>
              <a:t>很小，若将其忽略，则（4-1-7）可近似为</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　即</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可见，在额定工作状态下，原、副绕组的额定电流之比等于其变比的倒数，或与原、副绕组的匝数成反比。变压器具有变换电流的作用。</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2. 变压器变换阻抗的作用。</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变压器除了具有变换电压、电流的作用，还有变换阻抗的作用。</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变压器接入负载</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Z</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后，电功率从原绕组通过工作磁通传送到副绕组。按照等效的原理，在原绕组交流电源直接接入一个负载</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Z</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′与变压器的副绕组接入负载</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Z</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两种情况下，原绕组的电压、电流和电功率完全一样。如图 4.1.5 所示，对于交流电源来说，直接接入一个负载 </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Z</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′与副绕组接入负载</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 Z</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 是等效的。</a:t>
            </a:r>
            <a:endParaRPr kumimoji="0" b="0" u="none" strike="noStrike" kern="1200" cap="none" spc="0" normalizeH="0" noProof="0" dirty="0">
              <a:ln>
                <a:noFill/>
              </a:ln>
              <a:solidFill>
                <a:prstClr val="black"/>
              </a:solidFill>
              <a:effectLst/>
              <a:uLnTx/>
              <a:uFillTx/>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5446395" y="2066290"/>
            <a:ext cx="1466850" cy="419100"/>
          </a:xfrm>
          <a:prstGeom prst="rect">
            <a:avLst/>
          </a:prstGeom>
        </p:spPr>
      </p:pic>
      <p:pic>
        <p:nvPicPr>
          <p:cNvPr id="4" name="图片 3"/>
          <p:cNvPicPr>
            <a:picLocks noChangeAspect="1"/>
          </p:cNvPicPr>
          <p:nvPr/>
        </p:nvPicPr>
        <p:blipFill>
          <a:blip r:embed="rId2"/>
          <a:stretch>
            <a:fillRect/>
          </a:stretch>
        </p:blipFill>
        <p:spPr>
          <a:xfrm>
            <a:off x="3799205" y="2705100"/>
            <a:ext cx="5154930" cy="670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二、变压器的工作原理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751205" y="949325"/>
            <a:ext cx="10671810" cy="216852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根据式（4-1-6）和式（4-1-8）可得出</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由图 4.1.5 可知</a:t>
            </a:r>
            <a:endParaRPr kumimoji="0" b="0" u="none" strike="noStrike" kern="1200" cap="none" spc="0" normalizeH="0" noProof="0" dirty="0">
              <a:ln>
                <a:noFill/>
              </a:ln>
              <a:solidFill>
                <a:prstClr val="black"/>
              </a:solidFill>
              <a:effectLst/>
              <a:uLnTx/>
              <a:uFillTx/>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4227195" y="1456055"/>
            <a:ext cx="3275965" cy="1297940"/>
          </a:xfrm>
          <a:prstGeom prst="rect">
            <a:avLst/>
          </a:prstGeom>
        </p:spPr>
      </p:pic>
      <p:pic>
        <p:nvPicPr>
          <p:cNvPr id="5" name="图片 4"/>
          <p:cNvPicPr>
            <a:picLocks noChangeAspect="1"/>
          </p:cNvPicPr>
          <p:nvPr/>
        </p:nvPicPr>
        <p:blipFill>
          <a:blip r:embed="rId2"/>
          <a:stretch>
            <a:fillRect/>
          </a:stretch>
        </p:blipFill>
        <p:spPr>
          <a:xfrm>
            <a:off x="2897505" y="3429000"/>
            <a:ext cx="6518910" cy="3075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二、变压器的工作原理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1915160" y="965835"/>
            <a:ext cx="8578215" cy="1569085"/>
          </a:xfrm>
          <a:prstGeom prst="rect">
            <a:avLst/>
          </a:prstGeom>
        </p:spPr>
      </p:pic>
      <p:sp>
        <p:nvSpPr>
          <p:cNvPr id="4" name="矩形 3"/>
          <p:cNvSpPr/>
          <p:nvPr/>
        </p:nvSpPr>
        <p:spPr bwMode="auto">
          <a:xfrm>
            <a:off x="868680" y="2815590"/>
            <a:ext cx="6162675" cy="341503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式（4-1-9）中 | | </a:t>
            </a:r>
            <a:r>
              <a:rPr kumimoji="0" b="0" u="none" strike="noStrike" kern="1200" cap="none" spc="0" normalizeH="0" noProof="0" dirty="0">
                <a:ln>
                  <a:noFill/>
                </a:ln>
                <a:solidFill>
                  <a:prstClr val="black"/>
                </a:solidFill>
                <a:effectLst/>
                <a:uLnTx/>
                <a:uFillTx/>
                <a:latin typeface="BodoniPS" panose="02070603060706090303" charset="0"/>
                <a:cs typeface="BodoniPS" panose="02070603060706090303" charset="0"/>
                <a:sym typeface="+mn-lt"/>
              </a:rPr>
              <a:t>Z</a:t>
            </a:r>
            <a:r>
              <a:rPr kumimoji="0" b="0" u="none" strike="noStrike" kern="1200"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 和 |</a:t>
            </a:r>
            <a:r>
              <a:rPr noProof="0" dirty="0">
                <a:ln>
                  <a:noFill/>
                </a:ln>
                <a:solidFill>
                  <a:prstClr val="black"/>
                </a:solidFill>
                <a:effectLst/>
                <a:uLnTx/>
                <a:uFillTx/>
                <a:latin typeface="BodoniPS" panose="02070603060706090303" charset="0"/>
                <a:cs typeface="BodoniPS" panose="02070603060706090303" charset="0"/>
                <a:sym typeface="+mn-lt"/>
              </a:rPr>
              <a:t>Z</a:t>
            </a:r>
            <a:r>
              <a:rPr baseline="-25000" noProof="0" dirty="0">
                <a:ln>
                  <a:noFill/>
                </a:ln>
                <a:solidFill>
                  <a:prstClr val="black"/>
                </a:solidFill>
                <a:effectLst/>
                <a:uLnTx/>
                <a:uFillTx/>
                <a:latin typeface="BodoniPS" panose="02070603060706090303" charset="0"/>
                <a:cs typeface="BodoniPS" panose="02070603060706090303" charset="0"/>
                <a:sym typeface="+mn-lt"/>
              </a:rPr>
              <a:t>L</a:t>
            </a:r>
            <a:r>
              <a:rPr kumimoji="0" b="0" u="none" strike="noStrike" kern="1200" cap="none" spc="0" normalizeH="0" noProof="0" dirty="0">
                <a:ln>
                  <a:noFill/>
                </a:ln>
                <a:solidFill>
                  <a:prstClr val="black"/>
                </a:solidFill>
                <a:effectLst/>
                <a:uLnTx/>
                <a:uFillTx/>
                <a:sym typeface="+mn-lt"/>
              </a:rPr>
              <a:t>|为阻抗的大小。它表明在忽略漏磁阻抗的影响下，只需调整匝数比，就可把负载阻抗变换为所需要的数值，且负载性质不变。通常称为阻抗匹配。</a:t>
            </a:r>
            <a:endParaRPr kumimoji="0" b="0" u="none" strike="noStrike" kern="1200"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kern="1200" cap="none" spc="0" normalizeH="0" noProof="0" dirty="0">
                <a:ln>
                  <a:noFill/>
                </a:ln>
                <a:solidFill>
                  <a:prstClr val="black"/>
                </a:solidFill>
                <a:effectLst/>
                <a:uLnTx/>
                <a:uFillTx/>
                <a:sym typeface="+mn-lt"/>
              </a:rPr>
              <a:t>上式表明，变压器副绕组接入负载后，等效于原绕组直接接入 K</a:t>
            </a:r>
            <a:r>
              <a:rPr kumimoji="0" b="0" u="none" strike="noStrike" kern="1200" cap="none" spc="0" normalizeH="0" baseline="30000" noProof="0" dirty="0">
                <a:ln>
                  <a:noFill/>
                </a:ln>
                <a:solidFill>
                  <a:prstClr val="black"/>
                </a:solidFill>
                <a:effectLst/>
                <a:uLnTx/>
                <a:uFillTx/>
                <a:sym typeface="+mn-lt"/>
              </a:rPr>
              <a:t>2</a:t>
            </a:r>
            <a:r>
              <a:rPr kumimoji="0" b="0" u="none" strike="noStrike" kern="1200" cap="none" spc="0" normalizeH="0" noProof="0" dirty="0">
                <a:ln>
                  <a:noFill/>
                </a:ln>
                <a:solidFill>
                  <a:prstClr val="black"/>
                </a:solidFill>
                <a:effectLst/>
                <a:uLnTx/>
                <a:uFillTx/>
                <a:sym typeface="+mn-lt"/>
              </a:rPr>
              <a:t> 倍负载阻抗。在电子电路中，为了使负载获得最大功率输出，要求负载的阻抗与信号源的阻抗满足阻抗匹配，但实际上两者数值往往不满足阻抗匹配的要求，因此，通常在它们之间加入一个变压器以达到要求。</a:t>
            </a:r>
            <a:endParaRPr kumimoji="0" b="0" u="none" strike="noStrike" kern="1200" cap="none" spc="0" normalizeH="0" noProof="0" dirty="0">
              <a:ln>
                <a:noFill/>
              </a:ln>
              <a:solidFill>
                <a:prstClr val="black"/>
              </a:solidFill>
              <a:effectLst/>
              <a:uLnTx/>
              <a:uFillTx/>
              <a:sym typeface="+mn-lt"/>
            </a:endParaRPr>
          </a:p>
        </p:txBody>
      </p:sp>
      <p:pic>
        <p:nvPicPr>
          <p:cNvPr id="6" name="图片 5"/>
          <p:cNvPicPr/>
          <p:nvPr/>
        </p:nvPicPr>
        <p:blipFill>
          <a:blip r:embed="rId2"/>
          <a:stretch>
            <a:fillRect/>
          </a:stretch>
        </p:blipFill>
        <p:spPr>
          <a:xfrm>
            <a:off x="7501890" y="2740660"/>
            <a:ext cx="3289935" cy="3284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38270" y="302895"/>
            <a:ext cx="518033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三、变压器的额定值</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7" name="KSO_Shape"/>
          <p:cNvSpPr/>
          <p:nvPr>
            <p:custDataLst>
              <p:tags r:id="rId1"/>
            </p:custDataLst>
          </p:nvPr>
        </p:nvSpPr>
        <p:spPr>
          <a:xfrm flipH="1" flipV="1">
            <a:off x="5762901" y="5012436"/>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36" name="KSO_Shape"/>
          <p:cNvSpPr/>
          <p:nvPr>
            <p:custDataLst>
              <p:tags r:id="rId2"/>
            </p:custDataLst>
          </p:nvPr>
        </p:nvSpPr>
        <p:spPr>
          <a:xfrm flipH="1" flipV="1">
            <a:off x="5762901" y="3188514"/>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29" name="KSO_Shape"/>
          <p:cNvSpPr/>
          <p:nvPr>
            <p:custDataLst>
              <p:tags r:id="rId3"/>
            </p:custDataLst>
          </p:nvPr>
        </p:nvSpPr>
        <p:spPr>
          <a:xfrm flipV="1">
            <a:off x="5200239" y="2279517"/>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41" name="KSO_Shape"/>
          <p:cNvSpPr/>
          <p:nvPr>
            <p:custDataLst>
              <p:tags r:id="rId4"/>
            </p:custDataLst>
          </p:nvPr>
        </p:nvSpPr>
        <p:spPr>
          <a:xfrm flipV="1">
            <a:off x="5200239" y="4097511"/>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grpSp>
        <p:nvGrpSpPr>
          <p:cNvPr id="28" name="组合 27"/>
          <p:cNvGrpSpPr/>
          <p:nvPr>
            <p:custDataLst>
              <p:tags r:id="rId5"/>
            </p:custDataLst>
          </p:nvPr>
        </p:nvGrpSpPr>
        <p:grpSpPr>
          <a:xfrm>
            <a:off x="1589041" y="4943856"/>
            <a:ext cx="4173857" cy="1588135"/>
            <a:chOff x="-165765" y="3888309"/>
            <a:chExt cx="4380737" cy="1666853"/>
          </a:xfrm>
        </p:grpSpPr>
        <p:sp>
          <p:nvSpPr>
            <p:cNvPr id="30" name="椭圆 29"/>
            <p:cNvSpPr/>
            <p:nvPr>
              <p:custDataLst>
                <p:tags r:id="rId6"/>
              </p:custDataLst>
            </p:nvPr>
          </p:nvSpPr>
          <p:spPr>
            <a:xfrm flipH="1">
              <a:off x="3138648" y="3888309"/>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31" name="椭圆 30"/>
            <p:cNvSpPr/>
            <p:nvPr>
              <p:custDataLst>
                <p:tags r:id="rId7"/>
              </p:custDataLst>
            </p:nvPr>
          </p:nvSpPr>
          <p:spPr>
            <a:xfrm>
              <a:off x="3233898" y="3983559"/>
              <a:ext cx="885824" cy="885824"/>
            </a:xfrm>
            <a:prstGeom prst="ellipse">
              <a:avLst/>
            </a:prstGeom>
            <a:solidFill>
              <a:srgbClr val="4472C4"/>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05</a:t>
              </a:r>
              <a:endParaRPr lang="zh-CN" altLang="en-US" sz="2400" dirty="0">
                <a:solidFill>
                  <a:sysClr val="window" lastClr="FFFFFF"/>
                </a:solidFill>
              </a:endParaRPr>
            </a:p>
          </p:txBody>
        </p:sp>
        <p:sp>
          <p:nvSpPr>
            <p:cNvPr id="32" name="矩形 31"/>
            <p:cNvSpPr/>
            <p:nvPr>
              <p:custDataLst>
                <p:tags r:id="rId8"/>
              </p:custDataLst>
            </p:nvPr>
          </p:nvSpPr>
          <p:spPr>
            <a:xfrm>
              <a:off x="-165765" y="4046429"/>
              <a:ext cx="3293143" cy="621613"/>
            </a:xfrm>
            <a:prstGeom prst="rect">
              <a:avLst/>
            </a:prstGeom>
          </p:spPr>
          <p:txBody>
            <a:bodyPr wrap="none" anchor="b" anchorCtr="0">
              <a:normAutofit/>
            </a:bodyPr>
            <a:p>
              <a:pPr algn="l"/>
              <a:r>
                <a:rPr lang="en-US" altLang="zh-CN" b="1" dirty="0">
                  <a:solidFill>
                    <a:srgbClr val="4472C4">
                      <a:lumMod val="75000"/>
                    </a:srgbClr>
                  </a:solidFill>
                  <a:latin typeface="Calibri Light" panose="020F0302020204030204" charset="0"/>
                  <a:ea typeface="+mn-ea"/>
                  <a:cs typeface="+mn-ea"/>
                </a:rPr>
                <a:t>（五）效率</a:t>
              </a:r>
              <a:endParaRPr lang="en-US" altLang="zh-CN" b="1" dirty="0">
                <a:solidFill>
                  <a:srgbClr val="4472C4">
                    <a:lumMod val="75000"/>
                  </a:srgbClr>
                </a:solidFill>
                <a:latin typeface="Calibri Light" panose="020F0302020204030204" charset="0"/>
                <a:ea typeface="+mn-ea"/>
                <a:cs typeface="+mn-ea"/>
              </a:endParaRPr>
            </a:p>
          </p:txBody>
        </p:sp>
        <p:sp>
          <p:nvSpPr>
            <p:cNvPr id="33" name="矩形 32"/>
            <p:cNvSpPr/>
            <p:nvPr>
              <p:custDataLst>
                <p:tags r:id="rId9"/>
              </p:custDataLst>
            </p:nvPr>
          </p:nvSpPr>
          <p:spPr>
            <a:xfrm>
              <a:off x="-165765" y="4668084"/>
              <a:ext cx="3545643" cy="887078"/>
            </a:xfrm>
            <a:prstGeom prst="rect">
              <a:avLst/>
            </a:prstGeom>
          </p:spPr>
          <p:txBody>
            <a:bodyPr wrap="square" anchor="t" anchorCtr="0">
              <a:normAutofit lnSpcReduction="20000"/>
            </a:bodyPr>
            <a:p>
              <a:pPr algn="l"/>
              <a:r>
                <a:rPr lang="en-US" altLang="zh-CN" dirty="0">
                  <a:solidFill>
                    <a:sysClr val="windowText" lastClr="000000">
                      <a:lumMod val="65000"/>
                      <a:lumOff val="35000"/>
                    </a:sysClr>
                  </a:solidFill>
                </a:rPr>
                <a:t>效率是指变压器输出的有功功率 </a:t>
              </a:r>
              <a:r>
                <a:rPr lang="en-US" altLang="zh-CN" dirty="0">
                  <a:solidFill>
                    <a:sysClr val="windowText" lastClr="000000">
                      <a:lumMod val="65000"/>
                      <a:lumOff val="35000"/>
                    </a:sysClr>
                  </a:solidFill>
                  <a:latin typeface="BodoniPS" panose="02070603060706090303" charset="0"/>
                  <a:cs typeface="BodoniPS" panose="02070603060706090303" charset="0"/>
                </a:rPr>
                <a:t>P</a:t>
              </a:r>
              <a:r>
                <a:rPr lang="en-US" altLang="zh-CN" baseline="-25000" dirty="0">
                  <a:solidFill>
                    <a:sysClr val="windowText" lastClr="000000">
                      <a:lumMod val="65000"/>
                      <a:lumOff val="35000"/>
                    </a:sysClr>
                  </a:solidFill>
                  <a:latin typeface="BodoniPS" panose="02070603060706090303" charset="0"/>
                  <a:cs typeface="BodoniPS" panose="02070603060706090303" charset="0"/>
                </a:rPr>
                <a:t>2</a:t>
              </a:r>
              <a:r>
                <a:rPr lang="en-US" altLang="zh-CN" dirty="0">
                  <a:solidFill>
                    <a:sysClr val="windowText" lastClr="000000">
                      <a:lumMod val="65000"/>
                      <a:lumOff val="35000"/>
                    </a:sysClr>
                  </a:solidFill>
                </a:rPr>
                <a:t> 与输入的有功功率 </a:t>
              </a:r>
              <a:r>
                <a:rPr lang="en-US" altLang="zh-CN" dirty="0">
                  <a:solidFill>
                    <a:sysClr val="windowText" lastClr="000000">
                      <a:lumMod val="65000"/>
                      <a:lumOff val="35000"/>
                    </a:sysClr>
                  </a:solidFill>
                  <a:latin typeface="BodoniPS" panose="02070603060706090303" charset="0"/>
                  <a:cs typeface="BodoniPS" panose="02070603060706090303" charset="0"/>
                </a:rPr>
                <a:t>P</a:t>
              </a:r>
              <a:r>
                <a:rPr lang="en-US" altLang="zh-CN" baseline="-25000" dirty="0">
                  <a:solidFill>
                    <a:sysClr val="windowText" lastClr="000000">
                      <a:lumMod val="65000"/>
                      <a:lumOff val="35000"/>
                    </a:sysClr>
                  </a:solidFill>
                  <a:latin typeface="BodoniPS" panose="02070603060706090303" charset="0"/>
                  <a:cs typeface="BodoniPS" panose="02070603060706090303" charset="0"/>
                </a:rPr>
                <a:t>1</a:t>
              </a:r>
              <a:r>
                <a:rPr lang="en-US" altLang="zh-CN" dirty="0">
                  <a:solidFill>
                    <a:sysClr val="windowText" lastClr="000000">
                      <a:lumMod val="65000"/>
                      <a:lumOff val="35000"/>
                    </a:sysClr>
                  </a:solidFill>
                </a:rPr>
                <a:t> 之比，一般用百分数表示。</a:t>
              </a:r>
              <a:endParaRPr lang="en-US" altLang="zh-CN" dirty="0">
                <a:solidFill>
                  <a:sysClr val="windowText" lastClr="000000">
                    <a:lumMod val="65000"/>
                    <a:lumOff val="35000"/>
                  </a:sysClr>
                </a:solidFill>
              </a:endParaRPr>
            </a:p>
          </p:txBody>
        </p:sp>
      </p:grpSp>
      <p:grpSp>
        <p:nvGrpSpPr>
          <p:cNvPr id="60" name="组合 59"/>
          <p:cNvGrpSpPr/>
          <p:nvPr>
            <p:custDataLst>
              <p:tags r:id="rId10"/>
            </p:custDataLst>
          </p:nvPr>
        </p:nvGrpSpPr>
        <p:grpSpPr>
          <a:xfrm>
            <a:off x="6414192" y="2201347"/>
            <a:ext cx="4351575" cy="1544243"/>
            <a:chOff x="4898548" y="2924191"/>
            <a:chExt cx="4567265" cy="1620786"/>
          </a:xfrm>
        </p:grpSpPr>
        <p:sp>
          <p:nvSpPr>
            <p:cNvPr id="34" name="矩形 33"/>
            <p:cNvSpPr/>
            <p:nvPr>
              <p:custDataLst>
                <p:tags r:id="rId11"/>
              </p:custDataLst>
            </p:nvPr>
          </p:nvSpPr>
          <p:spPr>
            <a:xfrm>
              <a:off x="6172667" y="3036397"/>
              <a:ext cx="3293144" cy="621613"/>
            </a:xfrm>
            <a:prstGeom prst="rect">
              <a:avLst/>
            </a:prstGeom>
          </p:spPr>
          <p:txBody>
            <a:bodyPr wrap="none" anchor="b" anchorCtr="0">
              <a:normAutofit/>
            </a:bodyPr>
            <a:p>
              <a:pPr algn="l"/>
              <a:r>
                <a:rPr lang="en-US" altLang="zh-CN" b="1" dirty="0">
                  <a:solidFill>
                    <a:srgbClr val="66D9AB">
                      <a:lumMod val="75000"/>
                    </a:srgbClr>
                  </a:solidFill>
                  <a:latin typeface="Calibri Light" panose="020F0302020204030204" charset="0"/>
                  <a:ea typeface="+mn-ea"/>
                  <a:cs typeface="+mn-ea"/>
                </a:rPr>
                <a:t>（二）额定电压 </a:t>
              </a:r>
              <a:r>
                <a:rPr lang="en-US" altLang="zh-CN" b="1" dirty="0">
                  <a:solidFill>
                    <a:srgbClr val="66D9AB">
                      <a:lumMod val="75000"/>
                    </a:srgbClr>
                  </a:solidFill>
                  <a:latin typeface="BodoniPS" panose="02070603060706090303" charset="0"/>
                  <a:ea typeface="+mn-ea"/>
                  <a:cs typeface="BodoniPS" panose="02070603060706090303" charset="0"/>
                </a:rPr>
                <a:t>U</a:t>
              </a:r>
              <a:r>
                <a:rPr lang="en-US" altLang="zh-CN" b="1" baseline="-25000" dirty="0">
                  <a:solidFill>
                    <a:srgbClr val="66D9AB">
                      <a:lumMod val="75000"/>
                    </a:srgbClr>
                  </a:solidFill>
                  <a:latin typeface="BodoniPS" panose="02070603060706090303" charset="0"/>
                  <a:ea typeface="+mn-ea"/>
                  <a:cs typeface="BodoniPS" panose="02070603060706090303" charset="0"/>
                </a:rPr>
                <a:t>1N</a:t>
              </a:r>
              <a:r>
                <a:rPr lang="en-US" altLang="zh-CN" b="1" baseline="-25000" dirty="0">
                  <a:solidFill>
                    <a:srgbClr val="66D9AB">
                      <a:lumMod val="75000"/>
                    </a:srgbClr>
                  </a:solidFill>
                  <a:latin typeface="Calibri Light" panose="020F0302020204030204" charset="0"/>
                  <a:ea typeface="+mn-ea"/>
                  <a:cs typeface="+mn-ea"/>
                </a:rPr>
                <a:t> </a:t>
              </a:r>
              <a:r>
                <a:rPr lang="en-US" altLang="zh-CN" b="1" dirty="0">
                  <a:solidFill>
                    <a:srgbClr val="66D9AB">
                      <a:lumMod val="75000"/>
                    </a:srgbClr>
                  </a:solidFill>
                  <a:latin typeface="Calibri Light" panose="020F0302020204030204" charset="0"/>
                  <a:ea typeface="+mn-ea"/>
                  <a:cs typeface="+mn-ea"/>
                </a:rPr>
                <a:t>和 </a:t>
              </a:r>
              <a:r>
                <a:rPr lang="en-US" altLang="zh-CN" b="1" dirty="0">
                  <a:solidFill>
                    <a:srgbClr val="66D9AB">
                      <a:lumMod val="75000"/>
                    </a:srgbClr>
                  </a:solidFill>
                  <a:latin typeface="BodoniPS" panose="02070603060706090303" charset="0"/>
                  <a:ea typeface="+mn-ea"/>
                  <a:cs typeface="BodoniPS" panose="02070603060706090303" charset="0"/>
                </a:rPr>
                <a:t>U</a:t>
              </a:r>
              <a:r>
                <a:rPr lang="en-US" altLang="zh-CN" b="1" baseline="-25000" dirty="0">
                  <a:solidFill>
                    <a:srgbClr val="66D9AB">
                      <a:lumMod val="75000"/>
                    </a:srgbClr>
                  </a:solidFill>
                  <a:latin typeface="BodoniPS" panose="02070603060706090303" charset="0"/>
                  <a:ea typeface="+mn-ea"/>
                  <a:cs typeface="BodoniPS" panose="02070603060706090303" charset="0"/>
                </a:rPr>
                <a:t>2N</a:t>
              </a:r>
              <a:endParaRPr lang="en-US" altLang="zh-CN" b="1" baseline="-25000" dirty="0">
                <a:solidFill>
                  <a:srgbClr val="66D9AB">
                    <a:lumMod val="75000"/>
                  </a:srgbClr>
                </a:solidFill>
                <a:latin typeface="BodoniPS" panose="02070603060706090303" charset="0"/>
                <a:ea typeface="+mn-ea"/>
                <a:cs typeface="BodoniPS" panose="02070603060706090303" charset="0"/>
              </a:endParaRPr>
            </a:p>
          </p:txBody>
        </p:sp>
        <p:sp>
          <p:nvSpPr>
            <p:cNvPr id="35" name="矩形 34"/>
            <p:cNvSpPr/>
            <p:nvPr>
              <p:custDataLst>
                <p:tags r:id="rId12"/>
              </p:custDataLst>
            </p:nvPr>
          </p:nvSpPr>
          <p:spPr>
            <a:xfrm>
              <a:off x="6172669" y="3658010"/>
              <a:ext cx="3293144" cy="886967"/>
            </a:xfrm>
            <a:prstGeom prst="rect">
              <a:avLst/>
            </a:prstGeom>
          </p:spPr>
          <p:txBody>
            <a:bodyPr wrap="square" anchor="t" anchorCtr="0">
              <a:normAutofit lnSpcReduction="10000"/>
            </a:bodyPr>
            <a:p>
              <a:r>
                <a:rPr lang="en-US" altLang="zh-CN" dirty="0">
                  <a:solidFill>
                    <a:sysClr val="windowText" lastClr="000000">
                      <a:lumMod val="65000"/>
                      <a:lumOff val="35000"/>
                    </a:sysClr>
                  </a:solidFill>
                </a:rPr>
                <a:t>原绕组的额定电压 U1N 是指原绕组上应加的电源电压或输入电压</a:t>
              </a:r>
              <a:r>
                <a:rPr lang="zh-CN" altLang="en-US" dirty="0">
                  <a:solidFill>
                    <a:sysClr val="windowText" lastClr="000000">
                      <a:lumMod val="65000"/>
                      <a:lumOff val="35000"/>
                    </a:sysClr>
                  </a:solidFill>
                </a:rPr>
                <a:t>。</a:t>
              </a:r>
              <a:endParaRPr lang="zh-CN" altLang="en-US" dirty="0">
                <a:solidFill>
                  <a:sysClr val="windowText" lastClr="000000">
                    <a:lumMod val="65000"/>
                    <a:lumOff val="35000"/>
                  </a:sysClr>
                </a:solidFill>
              </a:endParaRPr>
            </a:p>
          </p:txBody>
        </p:sp>
        <p:sp>
          <p:nvSpPr>
            <p:cNvPr id="3" name="椭圆 2"/>
            <p:cNvSpPr/>
            <p:nvPr>
              <p:custDataLst>
                <p:tags r:id="rId13"/>
              </p:custDataLst>
            </p:nvPr>
          </p:nvSpPr>
          <p:spPr>
            <a:xfrm>
              <a:off x="4898548" y="2924191"/>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8" name="椭圆 7"/>
            <p:cNvSpPr/>
            <p:nvPr>
              <p:custDataLst>
                <p:tags r:id="rId14"/>
              </p:custDataLst>
            </p:nvPr>
          </p:nvSpPr>
          <p:spPr>
            <a:xfrm>
              <a:off x="4993798" y="3019441"/>
              <a:ext cx="885824" cy="885824"/>
            </a:xfrm>
            <a:prstGeom prst="ellipse">
              <a:avLst/>
            </a:prstGeom>
            <a:solidFill>
              <a:srgbClr val="66D9AB"/>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02</a:t>
              </a:r>
              <a:endParaRPr lang="zh-CN" altLang="en-US" sz="2400" dirty="0">
                <a:solidFill>
                  <a:sysClr val="window" lastClr="FFFFFF"/>
                </a:solidFill>
              </a:endParaRPr>
            </a:p>
          </p:txBody>
        </p:sp>
      </p:grpSp>
      <p:grpSp>
        <p:nvGrpSpPr>
          <p:cNvPr id="46" name="组合 45"/>
          <p:cNvGrpSpPr/>
          <p:nvPr>
            <p:custDataLst>
              <p:tags r:id="rId15"/>
            </p:custDataLst>
          </p:nvPr>
        </p:nvGrpSpPr>
        <p:grpSpPr>
          <a:xfrm>
            <a:off x="6414192" y="4038521"/>
            <a:ext cx="4351575" cy="1592228"/>
            <a:chOff x="4898548" y="4852427"/>
            <a:chExt cx="4567265" cy="1671148"/>
          </a:xfrm>
        </p:grpSpPr>
        <p:sp>
          <p:nvSpPr>
            <p:cNvPr id="42" name="椭圆 41"/>
            <p:cNvSpPr/>
            <p:nvPr>
              <p:custDataLst>
                <p:tags r:id="rId16"/>
              </p:custDataLst>
            </p:nvPr>
          </p:nvSpPr>
          <p:spPr>
            <a:xfrm>
              <a:off x="4898548" y="4852427"/>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43" name="椭圆 42"/>
            <p:cNvSpPr/>
            <p:nvPr>
              <p:custDataLst>
                <p:tags r:id="rId17"/>
              </p:custDataLst>
            </p:nvPr>
          </p:nvSpPr>
          <p:spPr>
            <a:xfrm>
              <a:off x="4993798" y="4947677"/>
              <a:ext cx="885824" cy="885824"/>
            </a:xfrm>
            <a:prstGeom prst="ellipse">
              <a:avLst/>
            </a:prstGeom>
            <a:solidFill>
              <a:srgbClr val="FFC000"/>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04</a:t>
              </a:r>
              <a:endParaRPr lang="zh-CN" altLang="en-US" sz="2400" dirty="0">
                <a:solidFill>
                  <a:sysClr val="window" lastClr="FFFFFF"/>
                </a:solidFill>
              </a:endParaRPr>
            </a:p>
          </p:txBody>
        </p:sp>
        <p:sp>
          <p:nvSpPr>
            <p:cNvPr id="48" name="矩形 47"/>
            <p:cNvSpPr/>
            <p:nvPr>
              <p:custDataLst>
                <p:tags r:id="rId18"/>
              </p:custDataLst>
            </p:nvPr>
          </p:nvSpPr>
          <p:spPr>
            <a:xfrm>
              <a:off x="6172669" y="5014995"/>
              <a:ext cx="3293144" cy="621613"/>
            </a:xfrm>
            <a:prstGeom prst="rect">
              <a:avLst/>
            </a:prstGeom>
          </p:spPr>
          <p:txBody>
            <a:bodyPr wrap="none" anchor="b" anchorCtr="0">
              <a:normAutofit/>
            </a:bodyPr>
            <a:p>
              <a:pPr algn="l"/>
              <a:r>
                <a:rPr lang="en-US" altLang="zh-CN" b="1" dirty="0">
                  <a:solidFill>
                    <a:srgbClr val="FFC000">
                      <a:lumMod val="75000"/>
                    </a:srgbClr>
                  </a:solidFill>
                  <a:latin typeface="Calibri Light" panose="020F0302020204030204" charset="0"/>
                  <a:ea typeface="+mn-ea"/>
                  <a:cs typeface="+mn-ea"/>
                </a:rPr>
                <a:t>（四）额定频率 </a:t>
              </a:r>
              <a:r>
                <a:rPr lang="en-US" altLang="zh-CN" b="1" dirty="0">
                  <a:solidFill>
                    <a:srgbClr val="FFC000">
                      <a:lumMod val="75000"/>
                    </a:srgbClr>
                  </a:solidFill>
                  <a:latin typeface="BodoniPS" panose="02070603060706090303" charset="0"/>
                  <a:ea typeface="+mn-ea"/>
                  <a:cs typeface="BodoniPS" panose="02070603060706090303" charset="0"/>
                </a:rPr>
                <a:t>f</a:t>
              </a:r>
              <a:r>
                <a:rPr lang="en-US" altLang="zh-CN" b="1" baseline="-25000" dirty="0">
                  <a:solidFill>
                    <a:srgbClr val="FFC000">
                      <a:lumMod val="75000"/>
                    </a:srgbClr>
                  </a:solidFill>
                  <a:latin typeface="BodoniPS" panose="02070603060706090303" charset="0"/>
                  <a:ea typeface="+mn-ea"/>
                  <a:cs typeface="BodoniPS" panose="02070603060706090303" charset="0"/>
                </a:rPr>
                <a:t>N</a:t>
              </a:r>
              <a:endParaRPr lang="en-US" altLang="zh-CN" b="1" baseline="-25000" dirty="0">
                <a:solidFill>
                  <a:srgbClr val="FFC000">
                    <a:lumMod val="75000"/>
                  </a:srgbClr>
                </a:solidFill>
                <a:latin typeface="BodoniPS" panose="02070603060706090303" charset="0"/>
                <a:ea typeface="+mn-ea"/>
                <a:cs typeface="BodoniPS" panose="02070603060706090303" charset="0"/>
              </a:endParaRPr>
            </a:p>
          </p:txBody>
        </p:sp>
        <p:sp>
          <p:nvSpPr>
            <p:cNvPr id="49" name="矩形 48"/>
            <p:cNvSpPr/>
            <p:nvPr>
              <p:custDataLst>
                <p:tags r:id="rId19"/>
              </p:custDataLst>
            </p:nvPr>
          </p:nvSpPr>
          <p:spPr>
            <a:xfrm>
              <a:off x="6172668" y="5636608"/>
              <a:ext cx="3293144" cy="886967"/>
            </a:xfrm>
            <a:prstGeom prst="rect">
              <a:avLst/>
            </a:prstGeom>
          </p:spPr>
          <p:txBody>
            <a:bodyPr wrap="square" anchor="t" anchorCtr="0">
              <a:normAutofit lnSpcReduction="20000"/>
            </a:bodyPr>
            <a:p>
              <a:r>
                <a:rPr lang="en-US" altLang="zh-CN" dirty="0">
                  <a:solidFill>
                    <a:sysClr val="windowText" lastClr="000000">
                      <a:lumMod val="65000"/>
                      <a:lumOff val="35000"/>
                    </a:sysClr>
                  </a:solidFill>
                  <a:latin typeface="BodoniPS" panose="02070603060706090303" charset="0"/>
                  <a:cs typeface="BodoniPS" panose="02070603060706090303" charset="0"/>
                </a:rPr>
                <a:t>f</a:t>
              </a:r>
              <a:r>
                <a:rPr lang="en-US" altLang="zh-CN" baseline="-25000" dirty="0">
                  <a:solidFill>
                    <a:sysClr val="windowText" lastClr="000000">
                      <a:lumMod val="65000"/>
                      <a:lumOff val="35000"/>
                    </a:sysClr>
                  </a:solidFill>
                  <a:latin typeface="BodoniPS" panose="02070603060706090303" charset="0"/>
                  <a:cs typeface="BodoniPS" panose="02070603060706090303" charset="0"/>
                </a:rPr>
                <a:t>N</a:t>
              </a:r>
              <a:r>
                <a:rPr lang="en-US" altLang="zh-CN" dirty="0">
                  <a:solidFill>
                    <a:sysClr val="windowText" lastClr="000000">
                      <a:lumMod val="65000"/>
                      <a:lumOff val="35000"/>
                    </a:sysClr>
                  </a:solidFill>
                  <a:latin typeface="BodoniPS" panose="02070603060706090303" charset="0"/>
                  <a:cs typeface="BodoniPS" panose="02070603060706090303" charset="0"/>
                </a:rPr>
                <a:t> </a:t>
              </a:r>
              <a:r>
                <a:rPr lang="en-US" altLang="zh-CN" dirty="0">
                  <a:solidFill>
                    <a:sysClr val="windowText" lastClr="000000">
                      <a:lumMod val="65000"/>
                      <a:lumOff val="35000"/>
                    </a:sysClr>
                  </a:solidFill>
                </a:rPr>
                <a:t>是指变压器接入电源的频率。我国电力系统的标准频率为 50 Hz。</a:t>
              </a:r>
              <a:endParaRPr lang="en-US" altLang="zh-CN" dirty="0">
                <a:solidFill>
                  <a:sysClr val="windowText" lastClr="000000">
                    <a:lumMod val="65000"/>
                    <a:lumOff val="35000"/>
                  </a:sysClr>
                </a:solidFill>
              </a:endParaRPr>
            </a:p>
          </p:txBody>
        </p:sp>
      </p:grpSp>
      <p:grpSp>
        <p:nvGrpSpPr>
          <p:cNvPr id="59" name="组合 58"/>
          <p:cNvGrpSpPr/>
          <p:nvPr>
            <p:custDataLst>
              <p:tags r:id="rId20"/>
            </p:custDataLst>
          </p:nvPr>
        </p:nvGrpSpPr>
        <p:grpSpPr>
          <a:xfrm>
            <a:off x="1589041" y="1282761"/>
            <a:ext cx="4166596" cy="1540006"/>
            <a:chOff x="-165765" y="1960073"/>
            <a:chExt cx="4373117" cy="1616338"/>
          </a:xfrm>
        </p:grpSpPr>
        <p:sp>
          <p:nvSpPr>
            <p:cNvPr id="9" name="椭圆 8"/>
            <p:cNvSpPr/>
            <p:nvPr>
              <p:custDataLst>
                <p:tags r:id="rId21"/>
              </p:custDataLst>
            </p:nvPr>
          </p:nvSpPr>
          <p:spPr>
            <a:xfrm>
              <a:off x="3131028" y="1960073"/>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10" name="椭圆 9"/>
            <p:cNvSpPr/>
            <p:nvPr>
              <p:custDataLst>
                <p:tags r:id="rId22"/>
              </p:custDataLst>
            </p:nvPr>
          </p:nvSpPr>
          <p:spPr>
            <a:xfrm>
              <a:off x="3226278" y="2055323"/>
              <a:ext cx="885824" cy="885824"/>
            </a:xfrm>
            <a:prstGeom prst="ellipse">
              <a:avLst/>
            </a:prstGeom>
            <a:solidFill>
              <a:srgbClr val="27BDB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01</a:t>
              </a:r>
              <a:endParaRPr lang="zh-CN" altLang="en-US" sz="2400" dirty="0">
                <a:solidFill>
                  <a:sysClr val="window" lastClr="FFFFFF"/>
                </a:solidFill>
              </a:endParaRPr>
            </a:p>
          </p:txBody>
        </p:sp>
        <p:sp>
          <p:nvSpPr>
            <p:cNvPr id="51" name="矩形 50"/>
            <p:cNvSpPr/>
            <p:nvPr>
              <p:custDataLst>
                <p:tags r:id="rId23"/>
              </p:custDataLst>
            </p:nvPr>
          </p:nvSpPr>
          <p:spPr>
            <a:xfrm>
              <a:off x="-165765" y="2067831"/>
              <a:ext cx="3293144" cy="621613"/>
            </a:xfrm>
            <a:prstGeom prst="rect">
              <a:avLst/>
            </a:prstGeom>
          </p:spPr>
          <p:txBody>
            <a:bodyPr wrap="none" anchor="b" anchorCtr="0">
              <a:normAutofit/>
            </a:bodyPr>
            <a:p>
              <a:pPr algn="l"/>
              <a:r>
                <a:rPr lang="en-US" altLang="zh-CN" b="1" dirty="0">
                  <a:solidFill>
                    <a:srgbClr val="27BDBA">
                      <a:lumMod val="75000"/>
                    </a:srgbClr>
                  </a:solidFill>
                  <a:latin typeface="Calibri Light" panose="020F0302020204030204" charset="0"/>
                  <a:ea typeface="+mn-ea"/>
                  <a:cs typeface="+mn-ea"/>
                </a:rPr>
                <a:t>（一）额定容量 S</a:t>
              </a:r>
              <a:r>
                <a:rPr lang="en-US" altLang="zh-CN" b="1" baseline="-25000" dirty="0">
                  <a:solidFill>
                    <a:srgbClr val="27BDBA">
                      <a:lumMod val="75000"/>
                    </a:srgbClr>
                  </a:solidFill>
                  <a:latin typeface="Calibri Light" panose="020F0302020204030204" charset="0"/>
                  <a:ea typeface="+mn-ea"/>
                  <a:cs typeface="+mn-ea"/>
                </a:rPr>
                <a:t>N</a:t>
              </a:r>
              <a:endParaRPr lang="en-US" altLang="zh-CN" b="1" baseline="-25000" dirty="0">
                <a:solidFill>
                  <a:srgbClr val="27BDBA">
                    <a:lumMod val="75000"/>
                  </a:srgbClr>
                </a:solidFill>
                <a:latin typeface="Calibri Light" panose="020F0302020204030204" charset="0"/>
                <a:ea typeface="+mn-ea"/>
                <a:cs typeface="+mn-ea"/>
              </a:endParaRPr>
            </a:p>
          </p:txBody>
        </p:sp>
        <p:sp>
          <p:nvSpPr>
            <p:cNvPr id="52" name="矩形 51"/>
            <p:cNvSpPr/>
            <p:nvPr>
              <p:custDataLst>
                <p:tags r:id="rId24"/>
              </p:custDataLst>
            </p:nvPr>
          </p:nvSpPr>
          <p:spPr>
            <a:xfrm>
              <a:off x="-165765" y="2689444"/>
              <a:ext cx="3293144" cy="886967"/>
            </a:xfrm>
            <a:prstGeom prst="rect">
              <a:avLst/>
            </a:prstGeom>
          </p:spPr>
          <p:txBody>
            <a:bodyPr wrap="square" anchor="t" anchorCtr="0">
              <a:normAutofit lnSpcReduction="10000"/>
            </a:bodyPr>
            <a:p>
              <a:pPr algn="l"/>
              <a:r>
                <a:rPr lang="en-US" altLang="zh-CN" dirty="0">
                  <a:solidFill>
                    <a:sysClr val="windowText" lastClr="000000">
                      <a:lumMod val="65000"/>
                      <a:lumOff val="35000"/>
                    </a:sysClr>
                  </a:solidFill>
                </a:rPr>
                <a:t>变压器的额定容量是指它的额定视在功率，以伏安（VA）或千伏安（kVA）为单位。</a:t>
              </a:r>
              <a:endParaRPr lang="en-US" altLang="zh-CN" dirty="0">
                <a:solidFill>
                  <a:sysClr val="windowText" lastClr="000000">
                    <a:lumMod val="65000"/>
                    <a:lumOff val="35000"/>
                  </a:sysClr>
                </a:solidFill>
              </a:endParaRPr>
            </a:p>
          </p:txBody>
        </p:sp>
      </p:grpSp>
      <p:grpSp>
        <p:nvGrpSpPr>
          <p:cNvPr id="57" name="组合 56"/>
          <p:cNvGrpSpPr/>
          <p:nvPr>
            <p:custDataLst>
              <p:tags r:id="rId25"/>
            </p:custDataLst>
          </p:nvPr>
        </p:nvGrpSpPr>
        <p:grpSpPr>
          <a:xfrm>
            <a:off x="1589041" y="3119934"/>
            <a:ext cx="4173857" cy="1974850"/>
            <a:chOff x="-165765" y="3888309"/>
            <a:chExt cx="4380737" cy="2072736"/>
          </a:xfrm>
        </p:grpSpPr>
        <p:sp>
          <p:nvSpPr>
            <p:cNvPr id="38" name="椭圆 37"/>
            <p:cNvSpPr/>
            <p:nvPr>
              <p:custDataLst>
                <p:tags r:id="rId26"/>
              </p:custDataLst>
            </p:nvPr>
          </p:nvSpPr>
          <p:spPr>
            <a:xfrm flipH="1">
              <a:off x="3138648" y="3888309"/>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39" name="椭圆 38"/>
            <p:cNvSpPr/>
            <p:nvPr>
              <p:custDataLst>
                <p:tags r:id="rId27"/>
              </p:custDataLst>
            </p:nvPr>
          </p:nvSpPr>
          <p:spPr>
            <a:xfrm>
              <a:off x="3233898" y="3983559"/>
              <a:ext cx="885824" cy="885824"/>
            </a:xfrm>
            <a:prstGeom prst="ellipse">
              <a:avLst/>
            </a:prstGeom>
            <a:solidFill>
              <a:srgbClr val="CFD90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03</a:t>
              </a:r>
              <a:endParaRPr lang="zh-CN" altLang="en-US" sz="2400" dirty="0">
                <a:solidFill>
                  <a:sysClr val="window" lastClr="FFFFFF"/>
                </a:solidFill>
              </a:endParaRPr>
            </a:p>
          </p:txBody>
        </p:sp>
        <p:sp>
          <p:nvSpPr>
            <p:cNvPr id="54" name="矩形 53"/>
            <p:cNvSpPr/>
            <p:nvPr>
              <p:custDataLst>
                <p:tags r:id="rId28"/>
              </p:custDataLst>
            </p:nvPr>
          </p:nvSpPr>
          <p:spPr>
            <a:xfrm>
              <a:off x="-165765" y="4046429"/>
              <a:ext cx="3293143" cy="621613"/>
            </a:xfrm>
            <a:prstGeom prst="rect">
              <a:avLst/>
            </a:prstGeom>
          </p:spPr>
          <p:txBody>
            <a:bodyPr wrap="none" anchor="b" anchorCtr="0">
              <a:normAutofit/>
            </a:bodyPr>
            <a:p>
              <a:pPr algn="l"/>
              <a:r>
                <a:rPr lang="en-US" altLang="zh-CN" b="1" dirty="0">
                  <a:solidFill>
                    <a:srgbClr val="CFD90A">
                      <a:lumMod val="75000"/>
                    </a:srgbClr>
                  </a:solidFill>
                  <a:latin typeface="Calibri Light" panose="020F0302020204030204" charset="0"/>
                  <a:ea typeface="+mn-ea"/>
                  <a:cs typeface="+mn-ea"/>
                </a:rPr>
                <a:t>（三）额定电流 </a:t>
              </a:r>
              <a:r>
                <a:rPr lang="en-US" altLang="zh-CN" b="1" dirty="0">
                  <a:solidFill>
                    <a:srgbClr val="CFD90A">
                      <a:lumMod val="75000"/>
                    </a:srgbClr>
                  </a:solidFill>
                  <a:latin typeface="BodoniPS" panose="02070603060706090303" charset="0"/>
                  <a:ea typeface="+mn-ea"/>
                  <a:cs typeface="BodoniPS" panose="02070603060706090303" charset="0"/>
                </a:rPr>
                <a:t>I</a:t>
              </a:r>
              <a:r>
                <a:rPr lang="en-US" altLang="zh-CN" b="1" baseline="-25000" dirty="0">
                  <a:solidFill>
                    <a:srgbClr val="CFD90A">
                      <a:lumMod val="75000"/>
                    </a:srgbClr>
                  </a:solidFill>
                  <a:latin typeface="BodoniPS" panose="02070603060706090303" charset="0"/>
                  <a:ea typeface="+mn-ea"/>
                  <a:cs typeface="BodoniPS" panose="02070603060706090303" charset="0"/>
                </a:rPr>
                <a:t>1N</a:t>
              </a:r>
              <a:r>
                <a:rPr lang="en-US" altLang="zh-CN" b="1" dirty="0">
                  <a:solidFill>
                    <a:srgbClr val="CFD90A">
                      <a:lumMod val="75000"/>
                    </a:srgbClr>
                  </a:solidFill>
                  <a:latin typeface="BodoniPS" panose="02070603060706090303" charset="0"/>
                  <a:ea typeface="+mn-ea"/>
                  <a:cs typeface="BodoniPS" panose="02070603060706090303" charset="0"/>
                </a:rPr>
                <a:t> </a:t>
              </a:r>
              <a:r>
                <a:rPr lang="en-US" altLang="zh-CN" b="1" dirty="0">
                  <a:solidFill>
                    <a:srgbClr val="CFD90A">
                      <a:lumMod val="75000"/>
                    </a:srgbClr>
                  </a:solidFill>
                  <a:latin typeface="Calibri Light" panose="020F0302020204030204" charset="0"/>
                  <a:ea typeface="+mn-ea"/>
                  <a:cs typeface="+mn-ea"/>
                </a:rPr>
                <a:t>和 </a:t>
              </a:r>
              <a:r>
                <a:rPr lang="en-US" altLang="zh-CN" b="1" dirty="0">
                  <a:solidFill>
                    <a:srgbClr val="CFD90A">
                      <a:lumMod val="75000"/>
                    </a:srgbClr>
                  </a:solidFill>
                  <a:latin typeface="BodoniPS" panose="02070603060706090303" charset="0"/>
                  <a:ea typeface="+mn-ea"/>
                  <a:cs typeface="BodoniPS" panose="02070603060706090303" charset="0"/>
                </a:rPr>
                <a:t>I</a:t>
              </a:r>
              <a:r>
                <a:rPr lang="en-US" altLang="zh-CN" b="1" baseline="-25000" dirty="0">
                  <a:solidFill>
                    <a:srgbClr val="CFD90A">
                      <a:lumMod val="75000"/>
                    </a:srgbClr>
                  </a:solidFill>
                  <a:latin typeface="BodoniPS" panose="02070603060706090303" charset="0"/>
                  <a:ea typeface="+mn-ea"/>
                  <a:cs typeface="BodoniPS" panose="02070603060706090303" charset="0"/>
                </a:rPr>
                <a:t>2N</a:t>
              </a:r>
              <a:endParaRPr lang="en-US" altLang="zh-CN" b="1" baseline="-25000" dirty="0">
                <a:solidFill>
                  <a:srgbClr val="CFD90A">
                    <a:lumMod val="75000"/>
                  </a:srgbClr>
                </a:solidFill>
                <a:latin typeface="BodoniPS" panose="02070603060706090303" charset="0"/>
                <a:ea typeface="+mn-ea"/>
                <a:cs typeface="BodoniPS" panose="02070603060706090303" charset="0"/>
              </a:endParaRPr>
            </a:p>
          </p:txBody>
        </p:sp>
        <p:sp>
          <p:nvSpPr>
            <p:cNvPr id="56" name="矩形 55"/>
            <p:cNvSpPr/>
            <p:nvPr>
              <p:custDataLst>
                <p:tags r:id="rId29"/>
              </p:custDataLst>
            </p:nvPr>
          </p:nvSpPr>
          <p:spPr>
            <a:xfrm>
              <a:off x="-165765" y="4668084"/>
              <a:ext cx="3546309" cy="1292961"/>
            </a:xfrm>
            <a:prstGeom prst="rect">
              <a:avLst/>
            </a:prstGeom>
          </p:spPr>
          <p:txBody>
            <a:bodyPr wrap="square" anchor="t" anchorCtr="0"/>
            <a:p>
              <a:pPr algn="l"/>
              <a:r>
                <a:rPr lang="en-US" altLang="zh-CN" dirty="0">
                  <a:solidFill>
                    <a:sysClr val="windowText" lastClr="000000">
                      <a:lumMod val="65000"/>
                      <a:lumOff val="35000"/>
                    </a:sysClr>
                  </a:solidFill>
                </a:rPr>
                <a:t>变压器的额定电流 </a:t>
              </a:r>
              <a:r>
                <a:rPr lang="en-US" altLang="zh-CN" dirty="0">
                  <a:solidFill>
                    <a:sysClr val="windowText" lastClr="000000">
                      <a:lumMod val="65000"/>
                      <a:lumOff val="35000"/>
                    </a:sysClr>
                  </a:solidFill>
                  <a:latin typeface="BodoniPS" panose="02070603060706090303" charset="0"/>
                  <a:cs typeface="BodoniPS" panose="02070603060706090303" charset="0"/>
                </a:rPr>
                <a:t>I</a:t>
              </a:r>
              <a:r>
                <a:rPr lang="en-US" altLang="zh-CN" baseline="-25000" dirty="0">
                  <a:solidFill>
                    <a:sysClr val="windowText" lastClr="000000">
                      <a:lumMod val="65000"/>
                      <a:lumOff val="35000"/>
                    </a:sysClr>
                  </a:solidFill>
                  <a:latin typeface="BodoniPS" panose="02070603060706090303" charset="0"/>
                  <a:cs typeface="BodoniPS" panose="02070603060706090303" charset="0"/>
                </a:rPr>
                <a:t>1N</a:t>
              </a:r>
              <a:r>
                <a:rPr lang="en-US" altLang="zh-CN" dirty="0">
                  <a:solidFill>
                    <a:sysClr val="windowText" lastClr="000000">
                      <a:lumMod val="65000"/>
                      <a:lumOff val="35000"/>
                    </a:sysClr>
                  </a:solidFill>
                </a:rPr>
                <a:t> 和 </a:t>
              </a:r>
              <a:r>
                <a:rPr lang="en-US" altLang="zh-CN" dirty="0">
                  <a:solidFill>
                    <a:sysClr val="windowText" lastClr="000000">
                      <a:lumMod val="65000"/>
                      <a:lumOff val="35000"/>
                    </a:sysClr>
                  </a:solidFill>
                  <a:latin typeface="BodoniPS" panose="02070603060706090303" charset="0"/>
                  <a:cs typeface="BodoniPS" panose="02070603060706090303" charset="0"/>
                </a:rPr>
                <a:t>I</a:t>
              </a:r>
              <a:r>
                <a:rPr lang="en-US" altLang="zh-CN" baseline="-25000" dirty="0">
                  <a:solidFill>
                    <a:sysClr val="windowText" lastClr="000000">
                      <a:lumMod val="65000"/>
                      <a:lumOff val="35000"/>
                    </a:sysClr>
                  </a:solidFill>
                  <a:latin typeface="BodoniPS" panose="02070603060706090303" charset="0"/>
                  <a:cs typeface="BodoniPS" panose="02070603060706090303" charset="0"/>
                </a:rPr>
                <a:t>2N</a:t>
              </a:r>
              <a:r>
                <a:rPr lang="en-US" altLang="zh-CN" dirty="0">
                  <a:solidFill>
                    <a:sysClr val="windowText" lastClr="000000">
                      <a:lumMod val="65000"/>
                      <a:lumOff val="35000"/>
                    </a:sysClr>
                  </a:solidFill>
                </a:rPr>
                <a:t> 是根据绝缘材料所允许的温度而规定的原、副绕组中允许长期通过的最大电流值。</a:t>
              </a:r>
              <a:endParaRPr lang="en-US" altLang="zh-CN" dirty="0">
                <a:solidFill>
                  <a:sysClr val="windowText" lastClr="000000">
                    <a:lumMod val="65000"/>
                    <a:lumOff val="35000"/>
                  </a:sysClr>
                </a:solidFill>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91485" y="302895"/>
            <a:ext cx="681418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四、变压器的运行特性</a:t>
            </a:r>
            <a:endParaRPr kumimoji="0" lang="zh-CN" altLang="en-US" sz="3200"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998344" y="1637201"/>
            <a:ext cx="4795738"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F74AD"/>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2"/>
            </p:custDataLst>
          </p:nvPr>
        </p:nvSpPr>
        <p:spPr bwMode="auto">
          <a:xfrm>
            <a:off x="998220" y="2552700"/>
            <a:ext cx="4795520" cy="3608705"/>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 name="椭圆 3"/>
          <p:cNvSpPr/>
          <p:nvPr>
            <p:custDataLst>
              <p:tags r:id="rId3"/>
            </p:custDataLst>
          </p:nvPr>
        </p:nvSpPr>
        <p:spPr>
          <a:xfrm>
            <a:off x="3058771" y="1322054"/>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4"/>
            </p:custDataLst>
          </p:nvPr>
        </p:nvSpPr>
        <p:spPr bwMode="auto">
          <a:xfrm>
            <a:off x="3225638" y="1477550"/>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65000" lnSpcReduction="10000"/>
          </a:bodyPr>
          <a:lstStyle/>
          <a:p>
            <a:pPr algn="ctr">
              <a:lnSpc>
                <a:spcPct val="14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5"/>
            </p:custDataLst>
          </p:nvPr>
        </p:nvSpPr>
        <p:spPr bwMode="auto">
          <a:xfrm>
            <a:off x="1185545" y="2573655"/>
            <a:ext cx="4349115"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（一）变压器的输出特性（外特性）</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从输出特性曲线中可清楚地看出，负载变化时所引起的变压器副边电压 </a:t>
            </a:r>
            <a:r>
              <a:rPr lang="zh-CN" altLang="en-US" sz="1600" spc="300">
                <a:latin typeface="BodoniPS" panose="02070603060706090303" charset="0"/>
                <a:ea typeface="微软雅黑" panose="020B0503020204020204" charset="-122"/>
                <a:cs typeface="BodoniPS" panose="02070603060706090303" charset="0"/>
                <a:sym typeface="Arial" panose="020B0604020202020204" pitchFamily="34" charset="0"/>
              </a:rPr>
              <a:t>U</a:t>
            </a:r>
            <a:r>
              <a:rPr lang="zh-CN" altLang="en-US" sz="1600" spc="300" baseline="-25000">
                <a:latin typeface="BodoniPS" panose="02070603060706090303" charset="0"/>
                <a:ea typeface="微软雅黑" panose="020B0503020204020204" charset="-122"/>
                <a:cs typeface="BodoniPS" panose="02070603060706090303" charset="0"/>
                <a:sym typeface="Arial" panose="020B0604020202020204" pitchFamily="34" charset="0"/>
              </a:rPr>
              <a:t>2</a:t>
            </a:r>
            <a:r>
              <a:rPr lang="zh-CN" altLang="en-US" sz="1600" spc="300">
                <a:latin typeface="Arial" panose="020B0604020202020204" pitchFamily="34" charset="0"/>
                <a:ea typeface="微软雅黑" panose="020B0503020204020204" charset="-122"/>
                <a:sym typeface="Arial" panose="020B0604020202020204" pitchFamily="34" charset="0"/>
              </a:rPr>
              <a:t> 的变化程度，既与原、副绕组的漏磁阻抗（包括原、副绕组的电阻及漏磁感抗）有关，又与负载的大小及性质有关。对于电阻性和电感性负载而言，</a:t>
            </a:r>
            <a:r>
              <a:rPr lang="zh-CN" altLang="en-US" sz="1600" spc="300">
                <a:latin typeface="BodoniPS" panose="02070603060706090303" charset="0"/>
                <a:ea typeface="微软雅黑" panose="020B0503020204020204" charset="-122"/>
                <a:cs typeface="BodoniPS" panose="02070603060706090303" charset="0"/>
                <a:sym typeface="Arial" panose="020B0604020202020204" pitchFamily="34" charset="0"/>
              </a:rPr>
              <a:t>U</a:t>
            </a:r>
            <a:r>
              <a:rPr lang="zh-CN" altLang="en-US" sz="1600" spc="300" baseline="-25000">
                <a:latin typeface="BodoniPS" panose="02070603060706090303" charset="0"/>
                <a:ea typeface="微软雅黑" panose="020B0503020204020204" charset="-122"/>
                <a:cs typeface="BodoniPS" panose="02070603060706090303" charset="0"/>
                <a:sym typeface="Arial" panose="020B0604020202020204" pitchFamily="34" charset="0"/>
              </a:rPr>
              <a:t>2</a:t>
            </a:r>
            <a:r>
              <a:rPr lang="zh-CN" altLang="en-US" sz="1600" spc="300">
                <a:latin typeface="BodoniPS" panose="02070603060706090303" charset="0"/>
                <a:ea typeface="微软雅黑" panose="020B0503020204020204" charset="-122"/>
                <a:cs typeface="BodoniPS" panose="02070603060706090303" charset="0"/>
                <a:sym typeface="Arial" panose="020B0604020202020204" pitchFamily="34" charset="0"/>
              </a:rPr>
              <a:t> </a:t>
            </a:r>
            <a:r>
              <a:rPr lang="zh-CN" altLang="en-US" sz="1600" spc="300">
                <a:latin typeface="Arial" panose="020B0604020202020204" pitchFamily="34" charset="0"/>
                <a:ea typeface="微软雅黑" panose="020B0503020204020204" charset="-122"/>
                <a:sym typeface="Arial" panose="020B0604020202020204" pitchFamily="34" charset="0"/>
              </a:rPr>
              <a:t>随负载电流 </a:t>
            </a:r>
            <a:r>
              <a:rPr lang="zh-CN" altLang="en-US" sz="1600" spc="300">
                <a:latin typeface="BodoniPS" panose="02070603060706090303" charset="0"/>
                <a:ea typeface="微软雅黑" panose="020B0503020204020204" charset="-122"/>
                <a:cs typeface="BodoniPS" panose="02070603060706090303" charset="0"/>
                <a:sym typeface="Arial" panose="020B0604020202020204" pitchFamily="34" charset="0"/>
              </a:rPr>
              <a:t>I</a:t>
            </a:r>
            <a:r>
              <a:rPr lang="zh-CN" altLang="en-US" sz="1600" spc="300" baseline="-25000">
                <a:latin typeface="BodoniPS" panose="02070603060706090303" charset="0"/>
                <a:ea typeface="微软雅黑" panose="020B0503020204020204" charset="-122"/>
                <a:cs typeface="BodoniPS" panose="02070603060706090303" charset="0"/>
                <a:sym typeface="Arial" panose="020B0604020202020204" pitchFamily="34" charset="0"/>
              </a:rPr>
              <a:t>2</a:t>
            </a:r>
            <a:r>
              <a:rPr lang="zh-CN" altLang="en-US" sz="1600" spc="300" baseline="-25000">
                <a:latin typeface="Arial" panose="020B0604020202020204" pitchFamily="34" charset="0"/>
                <a:ea typeface="微软雅黑" panose="020B0503020204020204" charset="-122"/>
                <a:sym typeface="Arial" panose="020B0604020202020204" pitchFamily="34" charset="0"/>
              </a:rPr>
              <a:t> </a:t>
            </a:r>
            <a:r>
              <a:rPr lang="zh-CN" altLang="en-US" sz="1600" spc="300">
                <a:latin typeface="Arial" panose="020B0604020202020204" pitchFamily="34" charset="0"/>
                <a:ea typeface="微软雅黑" panose="020B0503020204020204" charset="-122"/>
                <a:sym typeface="Arial" panose="020B0604020202020204" pitchFamily="34" charset="0"/>
              </a:rPr>
              <a:t>的增加而下降，其下降程度还与负载的功率因数有关。</a:t>
            </a:r>
            <a:endParaRPr lang="zh-CN" altLang="en-US" sz="1600" spc="300">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6"/>
            </p:custDataLst>
          </p:nvPr>
        </p:nvSpPr>
        <p:spPr bwMode="auto">
          <a:xfrm flipH="1">
            <a:off x="6424185" y="1349169"/>
            <a:ext cx="4795738"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3498DB"/>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bwMode="auto">
          <a:xfrm>
            <a:off x="6424295" y="2552700"/>
            <a:ext cx="4795520" cy="3608705"/>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8"/>
            </p:custDataLst>
          </p:nvPr>
        </p:nvSpPr>
        <p:spPr>
          <a:xfrm>
            <a:off x="8484612" y="1140108"/>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9"/>
            </p:custDataLst>
          </p:nvPr>
        </p:nvSpPr>
        <p:spPr bwMode="auto">
          <a:xfrm>
            <a:off x="8640108" y="1304029"/>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75000" lnSpcReduction="100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bwMode="auto">
          <a:xfrm>
            <a:off x="6681470" y="3268980"/>
            <a:ext cx="4396105" cy="182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（二）变压器的功耗</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just">
              <a:lnSpc>
                <a:spcPct val="150000"/>
              </a:lnSpc>
              <a:spcBef>
                <a:spcPct val="0"/>
              </a:spcBef>
              <a:buFontTx/>
              <a:buNone/>
            </a:pPr>
            <a:r>
              <a:rPr lang="zh-CN" altLang="en-US" sz="1600" spc="300">
                <a:latin typeface="Arial" panose="020B0604020202020204" pitchFamily="34" charset="0"/>
                <a:ea typeface="微软雅黑" panose="020B0503020204020204" charset="-122"/>
                <a:sym typeface="Arial" panose="020B0604020202020204" pitchFamily="34" charset="0"/>
              </a:rPr>
              <a:t>变压器的功率损耗，包括铁损</a:t>
            </a:r>
            <a:r>
              <a:rPr lang="zh-CN" altLang="en-US" sz="1600" spc="300">
                <a:latin typeface="BodoniPS" panose="02070603060706090303" charset="0"/>
                <a:ea typeface="微软雅黑" panose="020B0503020204020204" charset="-122"/>
                <a:cs typeface="BodoniPS" panose="02070603060706090303" charset="0"/>
                <a:sym typeface="Arial" panose="020B0604020202020204" pitchFamily="34" charset="0"/>
              </a:rPr>
              <a:t> P</a:t>
            </a:r>
            <a:r>
              <a:rPr lang="zh-CN" altLang="en-US" sz="1600" spc="300" baseline="-25000">
                <a:latin typeface="BodoniPS" panose="02070603060706090303" charset="0"/>
                <a:ea typeface="微软雅黑" panose="020B0503020204020204" charset="-122"/>
                <a:cs typeface="BodoniPS" panose="02070603060706090303" charset="0"/>
                <a:sym typeface="Arial" panose="020B0604020202020204" pitchFamily="34" charset="0"/>
              </a:rPr>
              <a:t>Fe</a:t>
            </a:r>
            <a:r>
              <a:rPr lang="zh-CN" altLang="en-US" sz="1600" spc="300">
                <a:latin typeface="Arial" panose="020B0604020202020204" pitchFamily="34" charset="0"/>
                <a:ea typeface="微软雅黑" panose="020B0503020204020204" charset="-122"/>
                <a:sym typeface="Arial" panose="020B0604020202020204" pitchFamily="34" charset="0"/>
              </a:rPr>
              <a:t>（铁芯的磁滞损耗和涡流损耗）和铜损</a:t>
            </a:r>
            <a:r>
              <a:rPr lang="zh-CN" altLang="en-US" sz="1600" spc="300">
                <a:latin typeface="BodoniPS" panose="02070603060706090303" charset="0"/>
                <a:ea typeface="微软雅黑" panose="020B0503020204020204" charset="-122"/>
                <a:cs typeface="BodoniPS" panose="02070603060706090303" charset="0"/>
                <a:sym typeface="Arial" panose="020B0604020202020204" pitchFamily="34" charset="0"/>
              </a:rPr>
              <a:t> P</a:t>
            </a:r>
            <a:r>
              <a:rPr lang="zh-CN" altLang="en-US" sz="1600" spc="300" baseline="-25000">
                <a:latin typeface="BodoniPS" panose="02070603060706090303" charset="0"/>
                <a:ea typeface="微软雅黑" panose="020B0503020204020204" charset="-122"/>
                <a:cs typeface="BodoniPS" panose="02070603060706090303" charset="0"/>
                <a:sym typeface="Arial" panose="020B0604020202020204" pitchFamily="34" charset="0"/>
              </a:rPr>
              <a:t>Cu</a:t>
            </a:r>
            <a:r>
              <a:rPr lang="zh-CN" altLang="en-US" sz="1600" spc="300">
                <a:latin typeface="Arial" panose="020B0604020202020204" pitchFamily="34" charset="0"/>
                <a:ea typeface="微软雅黑" panose="020B0503020204020204" charset="-122"/>
                <a:sym typeface="Arial" panose="020B0604020202020204" pitchFamily="34" charset="0"/>
              </a:rPr>
              <a:t>（线圈导线电阻的损耗）。铁损与负载大小无关，当外加电压和频率确定后，一般是常数。</a:t>
            </a:r>
            <a:endParaRPr lang="zh-CN" altLang="en-US" sz="1600" spc="30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0628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五、变压器参数的测定</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Rectangle 5"/>
          <p:cNvSpPr>
            <a:spLocks noChangeArrowheads="1"/>
          </p:cNvSpPr>
          <p:nvPr>
            <p:custDataLst>
              <p:tags r:id="rId1"/>
            </p:custDataLst>
          </p:nvPr>
        </p:nvSpPr>
        <p:spPr bwMode="auto">
          <a:xfrm>
            <a:off x="1986121" y="5567680"/>
            <a:ext cx="1907540" cy="236220"/>
          </a:xfrm>
          <a:prstGeom prst="rect">
            <a:avLst/>
          </a:prstGeom>
          <a:solidFill>
            <a:srgbClr val="2196F3">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6" name="Freeform 6"/>
          <p:cNvSpPr/>
          <p:nvPr>
            <p:custDataLst>
              <p:tags r:id="rId2"/>
            </p:custDataLst>
          </p:nvPr>
        </p:nvSpPr>
        <p:spPr bwMode="auto">
          <a:xfrm>
            <a:off x="3887311" y="5321300"/>
            <a:ext cx="476885" cy="4819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15" name="Freeform 8"/>
          <p:cNvSpPr/>
          <p:nvPr>
            <p:custDataLst>
              <p:tags r:id="rId3"/>
            </p:custDataLst>
          </p:nvPr>
        </p:nvSpPr>
        <p:spPr bwMode="auto">
          <a:xfrm>
            <a:off x="2223611" y="5071110"/>
            <a:ext cx="248285" cy="349250"/>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8" name="Freeform 7"/>
          <p:cNvSpPr/>
          <p:nvPr>
            <p:custDataLst>
              <p:tags r:id="rId4"/>
            </p:custDataLst>
          </p:nvPr>
        </p:nvSpPr>
        <p:spPr bwMode="auto">
          <a:xfrm>
            <a:off x="1986121" y="5071110"/>
            <a:ext cx="2384425" cy="495935"/>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2196F3"/>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52" name="Freeform 51"/>
          <p:cNvSpPr/>
          <p:nvPr>
            <p:custDataLst>
              <p:tags r:id="rId5"/>
            </p:custDataLst>
          </p:nvPr>
        </p:nvSpPr>
        <p:spPr bwMode="auto">
          <a:xfrm>
            <a:off x="2755106" y="5071110"/>
            <a:ext cx="968375" cy="26035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charset="-122"/>
              <a:ea typeface="Gulim" panose="020B0600000101010101" pitchFamily="50" charset="-127"/>
              <a:cs typeface="Source Sans Pro" charset="0"/>
            </a:endParaRPr>
          </a:p>
        </p:txBody>
      </p:sp>
      <p:sp>
        <p:nvSpPr>
          <p:cNvPr id="18" name="Freeform 17"/>
          <p:cNvSpPr/>
          <p:nvPr>
            <p:custDataLst>
              <p:tags r:id="rId6"/>
            </p:custDataLst>
          </p:nvPr>
        </p:nvSpPr>
        <p:spPr bwMode="auto">
          <a:xfrm>
            <a:off x="2558256" y="3675380"/>
            <a:ext cx="1365250" cy="165608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2196F3"/>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charset="-122"/>
              <a:ea typeface="Gulim" panose="020B0600000101010101" pitchFamily="50" charset="-127"/>
              <a:cs typeface="Source Sans Pro" charset="0"/>
            </a:endParaRPr>
          </a:p>
        </p:txBody>
      </p:sp>
      <p:sp>
        <p:nvSpPr>
          <p:cNvPr id="55" name="文本框 54"/>
          <p:cNvSpPr txBox="1"/>
          <p:nvPr>
            <p:custDataLst>
              <p:tags r:id="rId7"/>
            </p:custDataLst>
          </p:nvPr>
        </p:nvSpPr>
        <p:spPr>
          <a:xfrm>
            <a:off x="2113915" y="1615440"/>
            <a:ext cx="2355850" cy="1986280"/>
          </a:xfrm>
          <a:prstGeom prst="rect">
            <a:avLst/>
          </a:prstGeom>
          <a:noFill/>
        </p:spPr>
        <p:txBody>
          <a:bodyPr wrap="square" rtlCol="0">
            <a:no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rPr>
              <a:t>单相变压器的空载试验电路图，在工频正弦额定电压下，测出 </a:t>
            </a:r>
            <a:r>
              <a:rPr lang="zh-CN" altLang="en-US" sz="1600" spc="15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U</a:t>
            </a:r>
            <a:r>
              <a:rPr lang="zh-CN" altLang="en-US" sz="1600" spc="150" baseline="-2500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1</a:t>
            </a: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rPr>
              <a:t>、空载电流 </a:t>
            </a:r>
            <a:r>
              <a:rPr lang="zh-CN" altLang="en-US" sz="1600" spc="15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I</a:t>
            </a:r>
            <a:r>
              <a:rPr lang="zh-CN" altLang="en-US" sz="1600" spc="150" baseline="-2500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0</a:t>
            </a: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rPr>
              <a:t>、空载输入功率 </a:t>
            </a:r>
            <a:r>
              <a:rPr lang="zh-CN" altLang="en-US" sz="1600" spc="15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P</a:t>
            </a:r>
            <a:r>
              <a:rPr lang="zh-CN" altLang="en-US" sz="1600" spc="150" baseline="-2500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0</a:t>
            </a:r>
            <a:r>
              <a:rPr lang="zh-CN" altLang="en-US" sz="1600" spc="150" baseline="-25000">
                <a:solidFill>
                  <a:sysClr val="windowText" lastClr="000000">
                    <a:lumMod val="65000"/>
                    <a:lumOff val="35000"/>
                  </a:sysClr>
                </a:solidFill>
                <a:latin typeface="Arial" panose="020B0604020202020204" pitchFamily="34" charset="0"/>
                <a:ea typeface="微软雅黑" panose="020B0503020204020204" charset="-122"/>
              </a:rPr>
              <a:t> </a:t>
            </a: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rPr>
              <a:t>和副边开路电压 </a:t>
            </a:r>
            <a:r>
              <a:rPr lang="zh-CN" altLang="en-US" sz="1600" spc="15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U</a:t>
            </a:r>
            <a:r>
              <a:rPr lang="zh-CN" altLang="en-US" sz="1600" spc="150" baseline="-25000">
                <a:solidFill>
                  <a:sysClr val="windowText" lastClr="000000">
                    <a:lumMod val="65000"/>
                    <a:lumOff val="35000"/>
                  </a:sysClr>
                </a:solidFill>
                <a:latin typeface="BodoniPS" panose="02070603060706090303" charset="0"/>
                <a:ea typeface="微软雅黑" panose="020B0503020204020204" charset="-122"/>
                <a:cs typeface="BodoniPS" panose="02070603060706090303" charset="0"/>
              </a:rPr>
              <a:t>2</a:t>
            </a: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rPr>
              <a:t>。</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67" name="文本框 66"/>
          <p:cNvSpPr txBox="1"/>
          <p:nvPr>
            <p:custDataLst>
              <p:tags r:id="rId8"/>
            </p:custDataLst>
          </p:nvPr>
        </p:nvSpPr>
        <p:spPr>
          <a:xfrm>
            <a:off x="2749550" y="3854450"/>
            <a:ext cx="968375" cy="1177290"/>
          </a:xfrm>
          <a:prstGeom prst="rect">
            <a:avLst/>
          </a:prstGeom>
          <a:noFill/>
        </p:spPr>
        <p:txBody>
          <a:bodyPr wrap="square" rtlCol="0"/>
          <a:lstStyle/>
          <a:p>
            <a:pPr algn="ctr" defTabSz="457200">
              <a:lnSpc>
                <a:spcPct val="120000"/>
              </a:lnSpc>
            </a:pPr>
            <a:r>
              <a:rPr kumimoji="1" lang="zh-CN" altLang="en-US" b="1" spc="300">
                <a:latin typeface="Arial" panose="020B0604020202020204" pitchFamily="34" charset="0"/>
                <a:ea typeface="微软雅黑" panose="020B0503020204020204" charset="-122"/>
              </a:rPr>
              <a:t>（一）空载测试</a:t>
            </a:r>
            <a:endParaRPr kumimoji="1" lang="zh-CN" altLang="en-US" b="1" spc="300">
              <a:latin typeface="Arial" panose="020B0604020202020204" pitchFamily="34" charset="0"/>
              <a:ea typeface="微软雅黑" panose="020B0503020204020204" charset="-122"/>
            </a:endParaRPr>
          </a:p>
        </p:txBody>
      </p:sp>
      <p:sp>
        <p:nvSpPr>
          <p:cNvPr id="38" name="Rectangle 5"/>
          <p:cNvSpPr>
            <a:spLocks noChangeArrowheads="1"/>
          </p:cNvSpPr>
          <p:nvPr>
            <p:custDataLst>
              <p:tags r:id="rId9"/>
            </p:custDataLst>
          </p:nvPr>
        </p:nvSpPr>
        <p:spPr bwMode="auto">
          <a:xfrm>
            <a:off x="6739415" y="5567680"/>
            <a:ext cx="1907540" cy="236220"/>
          </a:xfrm>
          <a:prstGeom prst="rect">
            <a:avLst/>
          </a:prstGeom>
          <a:solidFill>
            <a:srgbClr val="38A9C9">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39" name="Freeform 6"/>
          <p:cNvSpPr/>
          <p:nvPr>
            <p:custDataLst>
              <p:tags r:id="rId10"/>
            </p:custDataLst>
          </p:nvPr>
        </p:nvSpPr>
        <p:spPr bwMode="auto">
          <a:xfrm>
            <a:off x="8641240" y="5321300"/>
            <a:ext cx="476885" cy="4819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38A9C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9" name="Freeform 8"/>
          <p:cNvSpPr/>
          <p:nvPr>
            <p:custDataLst>
              <p:tags r:id="rId11"/>
            </p:custDataLst>
          </p:nvPr>
        </p:nvSpPr>
        <p:spPr bwMode="auto">
          <a:xfrm>
            <a:off x="6977540" y="5071110"/>
            <a:ext cx="248285" cy="349250"/>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38A9C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41" name="Freeform 7"/>
          <p:cNvSpPr/>
          <p:nvPr>
            <p:custDataLst>
              <p:tags r:id="rId12"/>
            </p:custDataLst>
          </p:nvPr>
        </p:nvSpPr>
        <p:spPr bwMode="auto">
          <a:xfrm>
            <a:off x="6739415" y="5071110"/>
            <a:ext cx="2384425" cy="495935"/>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38A9C9"/>
          </a:solidFill>
          <a:ln w="3175" cap="flat" cmpd="sng" algn="ctr">
            <a:noFill/>
            <a:prstDash val="solid"/>
          </a:ln>
          <a:effectLst/>
        </p:spPr>
        <p:style>
          <a:lnRef idx="2">
            <a:srgbClr val="2196F3">
              <a:shade val="50000"/>
            </a:srgbClr>
          </a:lnRef>
          <a:fillRef idx="1">
            <a:srgbClr val="2196F3"/>
          </a:fillRef>
          <a:effectRef idx="0">
            <a:srgbClr val="2196F3"/>
          </a:effectRef>
          <a:fontRef idx="minor">
            <a:sysClr val="window" lastClr="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charset="-122"/>
              <a:ea typeface="微软雅黑" panose="020B0503020204020204" charset="-122"/>
            </a:endParaRPr>
          </a:p>
        </p:txBody>
      </p:sp>
      <p:sp>
        <p:nvSpPr>
          <p:cNvPr id="56" name="Freeform 55"/>
          <p:cNvSpPr/>
          <p:nvPr>
            <p:custDataLst>
              <p:tags r:id="rId13"/>
            </p:custDataLst>
          </p:nvPr>
        </p:nvSpPr>
        <p:spPr bwMode="auto">
          <a:xfrm>
            <a:off x="7495700" y="5071110"/>
            <a:ext cx="968375" cy="26035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ysClr val="windowText" lastClr="000000">
              <a:alpha val="20000"/>
            </a:sysClr>
          </a:solidFill>
          <a:ln w="3175" cap="flat">
            <a:noFill/>
            <a:prstDash val="solid"/>
            <a:miter lim="800000"/>
          </a:ln>
        </p:spPr>
        <p:txBody>
          <a:bodyPr lIns="121920" tIns="60960" rIns="121920" bIns="60960">
            <a:normAutofit fontScale="25000" lnSpcReduction="20000"/>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charset="-122"/>
              <a:ea typeface="Gulim" panose="020B0600000101010101" pitchFamily="50" charset="-127"/>
              <a:cs typeface="Source Sans Pro" charset="0"/>
            </a:endParaRPr>
          </a:p>
        </p:txBody>
      </p:sp>
      <p:sp>
        <p:nvSpPr>
          <p:cNvPr id="57" name="Freeform 56"/>
          <p:cNvSpPr/>
          <p:nvPr>
            <p:custDataLst>
              <p:tags r:id="rId14"/>
            </p:custDataLst>
          </p:nvPr>
        </p:nvSpPr>
        <p:spPr bwMode="auto">
          <a:xfrm>
            <a:off x="7298850" y="3675380"/>
            <a:ext cx="1365250" cy="165608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38A9C9"/>
          </a:solidFill>
          <a:ln w="3175" cap="flat">
            <a:noFill/>
            <a:prstDash val="solid"/>
            <a:miter lim="800000"/>
          </a:ln>
        </p:spPr>
        <p:txBody>
          <a:bodyPr lIns="121920" tIns="60960" rIns="121920" bIns="60960">
            <a:normAutofit/>
          </a:bodyPr>
          <a:lstStyle>
            <a:lvl1pPr>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ysClr val="windowText" lastClr="000000"/>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charset="-122"/>
              <a:ea typeface="Gulim" panose="020B0600000101010101" pitchFamily="50" charset="-127"/>
              <a:cs typeface="Source Sans Pro" charset="0"/>
            </a:endParaRPr>
          </a:p>
        </p:txBody>
      </p:sp>
      <p:sp>
        <p:nvSpPr>
          <p:cNvPr id="58" name="文本框 57"/>
          <p:cNvSpPr txBox="1"/>
          <p:nvPr>
            <p:custDataLst>
              <p:tags r:id="rId15"/>
            </p:custDataLst>
          </p:nvPr>
        </p:nvSpPr>
        <p:spPr>
          <a:xfrm>
            <a:off x="6739255" y="1615440"/>
            <a:ext cx="2795905" cy="1985645"/>
          </a:xfrm>
          <a:prstGeom prst="rect">
            <a:avLst/>
          </a:prstGeom>
          <a:noFill/>
        </p:spPr>
        <p:txBody>
          <a:bodyPr wrap="square" rtlCol="0">
            <a:noAutofit/>
          </a:bodyPr>
          <a:lstStyle>
            <a:defPPr>
              <a:defRPr lang="en-US"/>
            </a:defPPr>
            <a:lvl1pPr algn="ctr">
              <a:lnSpc>
                <a:spcPct val="130000"/>
              </a:lnSpc>
              <a:defRPr sz="1400">
                <a:solidFill>
                  <a:sysClr val="windowText" lastClr="000000">
                    <a:lumMod val="75000"/>
                    <a:lumOff val="25000"/>
                  </a:sysClr>
                </a:solidFill>
              </a:defRPr>
            </a:lvl1pPr>
          </a:lstStyle>
          <a:p>
            <a:pPr algn="just" defTabSz="457200">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rPr>
              <a:t>短路测试时，因为副边短路，在原边不允许加额定电压，否则会导致电流过大烧坏绕组。所以要求所加电压为额定电压的 10%～50%。</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endParaRPr>
          </a:p>
        </p:txBody>
      </p:sp>
      <p:sp>
        <p:nvSpPr>
          <p:cNvPr id="68" name="文本框 67"/>
          <p:cNvSpPr txBox="1"/>
          <p:nvPr>
            <p:custDataLst>
              <p:tags r:id="rId16"/>
            </p:custDataLst>
          </p:nvPr>
        </p:nvSpPr>
        <p:spPr>
          <a:xfrm>
            <a:off x="7497445" y="3854450"/>
            <a:ext cx="968375" cy="1069340"/>
          </a:xfrm>
          <a:prstGeom prst="rect">
            <a:avLst/>
          </a:prstGeom>
          <a:noFill/>
        </p:spPr>
        <p:txBody>
          <a:bodyPr wrap="square" rtlCol="0"/>
          <a:lstStyle/>
          <a:p>
            <a:pPr algn="ctr" defTabSz="457200">
              <a:lnSpc>
                <a:spcPct val="120000"/>
              </a:lnSpc>
            </a:pPr>
            <a:r>
              <a:rPr kumimoji="1" lang="zh-CN" altLang="en-US" b="1" spc="300">
                <a:latin typeface="Arial" panose="020B0604020202020204" pitchFamily="34" charset="0"/>
                <a:ea typeface="微软雅黑" panose="020B0503020204020204" charset="-122"/>
              </a:rPr>
              <a:t>（二）短路测试</a:t>
            </a:r>
            <a:endParaRPr kumimoji="1" lang="zh-CN" altLang="en-US" b="1" spc="3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应用常用变压器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317490" y="3105150"/>
            <a:ext cx="5784850" cy="1270000"/>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schemeClr val="bg1"/>
                </a:solidFill>
                <a:effectLst/>
                <a:uLnTx/>
                <a:uFillTx/>
                <a:latin typeface="微软雅黑" panose="020B0503020204020204" charset="-122"/>
                <a:ea typeface="微软雅黑" panose="020B0503020204020204" charset="-122"/>
                <a:cs typeface="+mn-ea"/>
                <a:sym typeface="+mn-lt"/>
              </a:rPr>
              <a:t>变压器的种类很多，除了上面介绍的变压器外，还有一些特殊用途的变压器，如多绕组变压器、自耦变压器、工业上常用的电焊变压器、测量用的电流互感器和电压互感器等。它们的工作原理与一般变压器类似，同时又有自己的特点。</a:t>
            </a:r>
            <a:endParaRPr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1"/>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788660" y="3183890"/>
            <a:ext cx="6047105" cy="1753235"/>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模块四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变压器及其应用</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0000">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0000">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custDataLst>
              <p:tags r:id="rId1"/>
            </p:custDataLst>
          </p:nvPr>
        </p:nvGrpSpPr>
        <p:grpSpPr>
          <a:xfrm>
            <a:off x="4173610" y="1973256"/>
            <a:ext cx="3844780" cy="3497942"/>
            <a:chOff x="4174085" y="2292804"/>
            <a:chExt cx="3844780" cy="3497942"/>
          </a:xfrm>
        </p:grpSpPr>
        <p:sp>
          <p:nvSpPr>
            <p:cNvPr id="6" name="任意多边形: 形状 52"/>
            <p:cNvSpPr/>
            <p:nvPr>
              <p:custDataLst>
                <p:tags r:id="rId2"/>
              </p:custDataLst>
            </p:nvPr>
          </p:nvSpPr>
          <p:spPr bwMode="auto">
            <a:xfrm>
              <a:off x="4833492" y="3085013"/>
              <a:ext cx="2455676" cy="2064060"/>
            </a:xfrm>
            <a:custGeom>
              <a:avLst/>
              <a:gdLst/>
              <a:ahLst/>
              <a:cxnLst>
                <a:cxn ang="0">
                  <a:pos x="54" y="485"/>
                </a:cxn>
                <a:cxn ang="0">
                  <a:pos x="19" y="427"/>
                </a:cxn>
                <a:cxn ang="0">
                  <a:pos x="254" y="33"/>
                </a:cxn>
                <a:cxn ang="0">
                  <a:pos x="324" y="33"/>
                </a:cxn>
                <a:cxn ang="0">
                  <a:pos x="558" y="427"/>
                </a:cxn>
                <a:cxn ang="0">
                  <a:pos x="523" y="485"/>
                </a:cxn>
                <a:cxn ang="0">
                  <a:pos x="54" y="485"/>
                </a:cxn>
              </a:cxnLst>
              <a:rect l="0" t="0" r="r" b="b"/>
              <a:pathLst>
                <a:path w="577" h="485">
                  <a:moveTo>
                    <a:pt x="54" y="485"/>
                  </a:moveTo>
                  <a:cubicBezTo>
                    <a:pt x="16" y="485"/>
                    <a:pt x="0" y="459"/>
                    <a:pt x="19" y="427"/>
                  </a:cubicBezTo>
                  <a:cubicBezTo>
                    <a:pt x="254" y="33"/>
                    <a:pt x="254" y="33"/>
                    <a:pt x="254" y="33"/>
                  </a:cubicBezTo>
                  <a:cubicBezTo>
                    <a:pt x="273" y="0"/>
                    <a:pt x="305" y="0"/>
                    <a:pt x="324" y="33"/>
                  </a:cubicBezTo>
                  <a:cubicBezTo>
                    <a:pt x="558" y="427"/>
                    <a:pt x="558" y="427"/>
                    <a:pt x="558" y="427"/>
                  </a:cubicBezTo>
                  <a:cubicBezTo>
                    <a:pt x="577" y="459"/>
                    <a:pt x="562" y="485"/>
                    <a:pt x="523" y="485"/>
                  </a:cubicBezTo>
                  <a:lnTo>
                    <a:pt x="54" y="485"/>
                  </a:lnTo>
                  <a:close/>
                </a:path>
              </a:pathLst>
            </a:custGeom>
            <a:solidFill>
              <a:schemeClr val="bg1">
                <a:lumMod val="95000"/>
              </a:schemeClr>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1" i="1"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7" name="任意多边形: 形状 57"/>
            <p:cNvSpPr/>
            <p:nvPr>
              <p:custDataLst>
                <p:tags r:id="rId3"/>
              </p:custDataLst>
            </p:nvPr>
          </p:nvSpPr>
          <p:spPr bwMode="auto">
            <a:xfrm>
              <a:off x="6644371" y="3949847"/>
              <a:ext cx="878873" cy="1067803"/>
            </a:xfrm>
            <a:custGeom>
              <a:avLst/>
              <a:gdLst/>
              <a:ahLst/>
              <a:cxnLst>
                <a:cxn ang="0">
                  <a:pos x="628" y="580"/>
                </a:cxn>
                <a:cxn ang="0">
                  <a:pos x="294" y="45"/>
                </a:cxn>
                <a:cxn ang="0">
                  <a:pos x="62" y="0"/>
                </a:cxn>
                <a:cxn ang="0">
                  <a:pos x="0" y="230"/>
                </a:cxn>
                <a:cxn ang="0">
                  <a:pos x="334" y="763"/>
                </a:cxn>
                <a:cxn ang="0">
                  <a:pos x="628" y="580"/>
                </a:cxn>
              </a:cxnLst>
              <a:rect l="0" t="0" r="r" b="b"/>
              <a:pathLst>
                <a:path w="628" h="763">
                  <a:moveTo>
                    <a:pt x="628" y="580"/>
                  </a:moveTo>
                  <a:lnTo>
                    <a:pt x="294" y="45"/>
                  </a:lnTo>
                  <a:lnTo>
                    <a:pt x="62" y="0"/>
                  </a:lnTo>
                  <a:lnTo>
                    <a:pt x="0" y="230"/>
                  </a:lnTo>
                  <a:lnTo>
                    <a:pt x="334" y="763"/>
                  </a:lnTo>
                  <a:lnTo>
                    <a:pt x="628" y="580"/>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任意多边形: 形状 63"/>
            <p:cNvSpPr/>
            <p:nvPr>
              <p:custDataLst>
                <p:tags r:id="rId4"/>
              </p:custDataLst>
            </p:nvPr>
          </p:nvSpPr>
          <p:spPr bwMode="auto">
            <a:xfrm>
              <a:off x="5088581" y="3221027"/>
              <a:ext cx="884471" cy="1062205"/>
            </a:xfrm>
            <a:custGeom>
              <a:avLst/>
              <a:gdLst/>
              <a:ahLst/>
              <a:cxnLst>
                <a:cxn ang="0">
                  <a:pos x="632" y="187"/>
                </a:cxn>
                <a:cxn ang="0">
                  <a:pos x="291" y="718"/>
                </a:cxn>
                <a:cxn ang="0">
                  <a:pos x="59" y="759"/>
                </a:cxn>
                <a:cxn ang="0">
                  <a:pos x="0" y="531"/>
                </a:cxn>
                <a:cxn ang="0">
                  <a:pos x="339" y="0"/>
                </a:cxn>
                <a:cxn ang="0">
                  <a:pos x="632" y="187"/>
                </a:cxn>
              </a:cxnLst>
              <a:rect l="0" t="0" r="r" b="b"/>
              <a:pathLst>
                <a:path w="632" h="759">
                  <a:moveTo>
                    <a:pt x="632" y="187"/>
                  </a:moveTo>
                  <a:lnTo>
                    <a:pt x="291" y="718"/>
                  </a:lnTo>
                  <a:lnTo>
                    <a:pt x="59" y="759"/>
                  </a:lnTo>
                  <a:lnTo>
                    <a:pt x="0" y="531"/>
                  </a:lnTo>
                  <a:lnTo>
                    <a:pt x="339" y="0"/>
                  </a:lnTo>
                  <a:lnTo>
                    <a:pt x="632" y="187"/>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任意多边形: 形状 53"/>
            <p:cNvSpPr/>
            <p:nvPr>
              <p:custDataLst>
                <p:tags r:id="rId5"/>
              </p:custDataLst>
            </p:nvPr>
          </p:nvSpPr>
          <p:spPr bwMode="auto">
            <a:xfrm>
              <a:off x="5096640" y="4973915"/>
              <a:ext cx="1106988" cy="484220"/>
            </a:xfrm>
            <a:custGeom>
              <a:avLst/>
              <a:gdLst/>
              <a:ahLst/>
              <a:cxnLst>
                <a:cxn ang="0">
                  <a:pos x="0" y="346"/>
                </a:cxn>
                <a:cxn ang="0">
                  <a:pos x="630" y="346"/>
                </a:cxn>
                <a:cxn ang="0">
                  <a:pos x="791" y="173"/>
                </a:cxn>
                <a:cxn ang="0">
                  <a:pos x="630" y="0"/>
                </a:cxn>
                <a:cxn ang="0">
                  <a:pos x="0" y="0"/>
                </a:cxn>
                <a:cxn ang="0">
                  <a:pos x="0" y="346"/>
                </a:cxn>
              </a:cxnLst>
              <a:rect l="0" t="0" r="r" b="b"/>
              <a:pathLst>
                <a:path w="791" h="346">
                  <a:moveTo>
                    <a:pt x="0" y="346"/>
                  </a:moveTo>
                  <a:lnTo>
                    <a:pt x="630" y="346"/>
                  </a:lnTo>
                  <a:lnTo>
                    <a:pt x="791" y="173"/>
                  </a:lnTo>
                  <a:lnTo>
                    <a:pt x="630" y="0"/>
                  </a:lnTo>
                  <a:lnTo>
                    <a:pt x="0" y="0"/>
                  </a:lnTo>
                  <a:lnTo>
                    <a:pt x="0" y="346"/>
                  </a:lnTo>
                  <a:close/>
                </a:path>
              </a:pathLst>
            </a:cu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10" name="任意多边形: 形状 58"/>
            <p:cNvSpPr/>
            <p:nvPr>
              <p:custDataLst>
                <p:tags r:id="rId6"/>
              </p:custDataLst>
            </p:nvPr>
          </p:nvSpPr>
          <p:spPr bwMode="auto">
            <a:xfrm>
              <a:off x="6777195" y="4549076"/>
              <a:ext cx="1241670" cy="124167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4" name="任意多边形: 形状 59"/>
            <p:cNvSpPr/>
            <p:nvPr>
              <p:custDataLst>
                <p:tags r:id="rId7"/>
              </p:custDataLst>
            </p:nvPr>
          </p:nvSpPr>
          <p:spPr bwMode="auto">
            <a:xfrm>
              <a:off x="6913002" y="4683986"/>
              <a:ext cx="970055" cy="97185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任意多边形: 形状 54"/>
            <p:cNvSpPr/>
            <p:nvPr>
              <p:custDataLst>
                <p:tags r:id="rId8"/>
              </p:custDataLst>
            </p:nvPr>
          </p:nvSpPr>
          <p:spPr bwMode="auto">
            <a:xfrm>
              <a:off x="4174085" y="4549076"/>
              <a:ext cx="1241670" cy="1241670"/>
            </a:xfrm>
            <a:prstGeom prst="ellipse">
              <a:avLst/>
            </a:pr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任意多边形: 形状 56"/>
            <p:cNvSpPr/>
            <p:nvPr>
              <p:custDataLst>
                <p:tags r:id="rId9"/>
              </p:custDataLst>
            </p:nvPr>
          </p:nvSpPr>
          <p:spPr bwMode="auto">
            <a:xfrm>
              <a:off x="4311690" y="4683986"/>
              <a:ext cx="966462" cy="971851"/>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任意多边形: 形状 60"/>
            <p:cNvSpPr/>
            <p:nvPr/>
          </p:nvSpPr>
          <p:spPr bwMode="auto">
            <a:xfrm>
              <a:off x="5480056" y="2292804"/>
              <a:ext cx="1237997" cy="123951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任意多边形: 形状 55"/>
            <p:cNvSpPr/>
            <p:nvPr/>
          </p:nvSpPr>
          <p:spPr bwMode="auto">
            <a:xfrm>
              <a:off x="5616722" y="2429328"/>
              <a:ext cx="966462" cy="96646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19" name="任意多边形: 形状 61"/>
            <p:cNvSpPr/>
            <p:nvPr/>
          </p:nvSpPr>
          <p:spPr bwMode="auto">
            <a:xfrm>
              <a:off x="5883761" y="2722525"/>
              <a:ext cx="432384" cy="380067"/>
            </a:xfrm>
            <a:custGeom>
              <a:avLst/>
              <a:gdLst>
                <a:gd name="connsiteX0" fmla="*/ 480038 w 609473"/>
                <a:gd name="connsiteY0" fmla="*/ 357010 h 535733"/>
                <a:gd name="connsiteX1" fmla="*/ 480038 w 609473"/>
                <a:gd name="connsiteY1" fmla="*/ 406500 h 535733"/>
                <a:gd name="connsiteX2" fmla="*/ 430471 w 609473"/>
                <a:gd name="connsiteY2" fmla="*/ 406500 h 535733"/>
                <a:gd name="connsiteX3" fmla="*/ 430471 w 609473"/>
                <a:gd name="connsiteY3" fmla="*/ 439368 h 535733"/>
                <a:gd name="connsiteX4" fmla="*/ 480038 w 609473"/>
                <a:gd name="connsiteY4" fmla="*/ 439368 h 535733"/>
                <a:gd name="connsiteX5" fmla="*/ 480038 w 609473"/>
                <a:gd name="connsiteY5" fmla="*/ 488951 h 535733"/>
                <a:gd name="connsiteX6" fmla="*/ 512958 w 609473"/>
                <a:gd name="connsiteY6" fmla="*/ 488951 h 535733"/>
                <a:gd name="connsiteX7" fmla="*/ 512958 w 609473"/>
                <a:gd name="connsiteY7" fmla="*/ 439368 h 535733"/>
                <a:gd name="connsiteX8" fmla="*/ 562618 w 609473"/>
                <a:gd name="connsiteY8" fmla="*/ 439368 h 535733"/>
                <a:gd name="connsiteX9" fmla="*/ 562618 w 609473"/>
                <a:gd name="connsiteY9" fmla="*/ 406500 h 535733"/>
                <a:gd name="connsiteX10" fmla="*/ 512958 w 609473"/>
                <a:gd name="connsiteY10" fmla="*/ 406500 h 535733"/>
                <a:gd name="connsiteX11" fmla="*/ 512958 w 609473"/>
                <a:gd name="connsiteY11" fmla="*/ 357010 h 535733"/>
                <a:gd name="connsiteX12" fmla="*/ 496498 w 609473"/>
                <a:gd name="connsiteY12" fmla="*/ 310135 h 535733"/>
                <a:gd name="connsiteX13" fmla="*/ 609473 w 609473"/>
                <a:gd name="connsiteY13" fmla="*/ 422934 h 535733"/>
                <a:gd name="connsiteX14" fmla="*/ 496498 w 609473"/>
                <a:gd name="connsiteY14" fmla="*/ 535733 h 535733"/>
                <a:gd name="connsiteX15" fmla="*/ 383523 w 609473"/>
                <a:gd name="connsiteY15" fmla="*/ 422934 h 535733"/>
                <a:gd name="connsiteX16" fmla="*/ 496498 w 609473"/>
                <a:gd name="connsiteY16" fmla="*/ 310135 h 535733"/>
                <a:gd name="connsiteX17" fmla="*/ 237429 w 609473"/>
                <a:gd name="connsiteY17" fmla="*/ 0 h 535733"/>
                <a:gd name="connsiteX18" fmla="*/ 248370 w 609473"/>
                <a:gd name="connsiteY18" fmla="*/ 0 h 535733"/>
                <a:gd name="connsiteX19" fmla="*/ 259311 w 609473"/>
                <a:gd name="connsiteY19" fmla="*/ 0 h 535733"/>
                <a:gd name="connsiteX20" fmla="*/ 351327 w 609473"/>
                <a:gd name="connsiteY20" fmla="*/ 91888 h 535733"/>
                <a:gd name="connsiteX21" fmla="*/ 351327 w 609473"/>
                <a:gd name="connsiteY21" fmla="*/ 193861 h 535733"/>
                <a:gd name="connsiteX22" fmla="*/ 330754 w 609473"/>
                <a:gd name="connsiteY22" fmla="*/ 232054 h 535733"/>
                <a:gd name="connsiteX23" fmla="*/ 330754 w 609473"/>
                <a:gd name="connsiteY23" fmla="*/ 330479 h 535733"/>
                <a:gd name="connsiteX24" fmla="*/ 333279 w 609473"/>
                <a:gd name="connsiteY24" fmla="*/ 334588 h 535733"/>
                <a:gd name="connsiteX25" fmla="*/ 367224 w 609473"/>
                <a:gd name="connsiteY25" fmla="*/ 352517 h 535733"/>
                <a:gd name="connsiteX26" fmla="*/ 349270 w 609473"/>
                <a:gd name="connsiteY26" fmla="*/ 422928 h 535733"/>
                <a:gd name="connsiteX27" fmla="*/ 392379 w 609473"/>
                <a:gd name="connsiteY27" fmla="*/ 526955 h 535733"/>
                <a:gd name="connsiteX28" fmla="*/ 402011 w 609473"/>
                <a:gd name="connsiteY28" fmla="*/ 535733 h 535733"/>
                <a:gd name="connsiteX29" fmla="*/ 248276 w 609473"/>
                <a:gd name="connsiteY29" fmla="*/ 535733 h 535733"/>
                <a:gd name="connsiteX30" fmla="*/ 0 w 609473"/>
                <a:gd name="connsiteY30" fmla="*/ 535733 h 535733"/>
                <a:gd name="connsiteX31" fmla="*/ 0 w 609473"/>
                <a:gd name="connsiteY31" fmla="*/ 465883 h 535733"/>
                <a:gd name="connsiteX32" fmla="*/ 17954 w 609473"/>
                <a:gd name="connsiteY32" fmla="*/ 427690 h 535733"/>
                <a:gd name="connsiteX33" fmla="*/ 163460 w 609473"/>
                <a:gd name="connsiteY33" fmla="*/ 334588 h 535733"/>
                <a:gd name="connsiteX34" fmla="*/ 165985 w 609473"/>
                <a:gd name="connsiteY34" fmla="*/ 330479 h 535733"/>
                <a:gd name="connsiteX35" fmla="*/ 165985 w 609473"/>
                <a:gd name="connsiteY35" fmla="*/ 232054 h 535733"/>
                <a:gd name="connsiteX36" fmla="*/ 145412 w 609473"/>
                <a:gd name="connsiteY36" fmla="*/ 193861 h 535733"/>
                <a:gd name="connsiteX37" fmla="*/ 145412 w 609473"/>
                <a:gd name="connsiteY37" fmla="*/ 91888 h 535733"/>
                <a:gd name="connsiteX38" fmla="*/ 237429 w 609473"/>
                <a:gd name="connsiteY38" fmla="*/ 0 h 5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73" h="535733">
                  <a:moveTo>
                    <a:pt x="480038" y="357010"/>
                  </a:moveTo>
                  <a:lnTo>
                    <a:pt x="480038" y="406500"/>
                  </a:lnTo>
                  <a:lnTo>
                    <a:pt x="430471" y="406500"/>
                  </a:lnTo>
                  <a:lnTo>
                    <a:pt x="430471" y="439368"/>
                  </a:lnTo>
                  <a:lnTo>
                    <a:pt x="480038" y="439368"/>
                  </a:lnTo>
                  <a:lnTo>
                    <a:pt x="480038" y="488951"/>
                  </a:lnTo>
                  <a:lnTo>
                    <a:pt x="512958" y="488951"/>
                  </a:lnTo>
                  <a:lnTo>
                    <a:pt x="512958" y="439368"/>
                  </a:lnTo>
                  <a:lnTo>
                    <a:pt x="562618" y="439368"/>
                  </a:lnTo>
                  <a:lnTo>
                    <a:pt x="562618" y="406500"/>
                  </a:lnTo>
                  <a:lnTo>
                    <a:pt x="512958" y="406500"/>
                  </a:lnTo>
                  <a:lnTo>
                    <a:pt x="512958" y="357010"/>
                  </a:lnTo>
                  <a:close/>
                  <a:moveTo>
                    <a:pt x="496498" y="310135"/>
                  </a:moveTo>
                  <a:cubicBezTo>
                    <a:pt x="558971" y="310135"/>
                    <a:pt x="609473" y="360745"/>
                    <a:pt x="609473" y="422934"/>
                  </a:cubicBezTo>
                  <a:cubicBezTo>
                    <a:pt x="609473" y="485216"/>
                    <a:pt x="558877" y="535733"/>
                    <a:pt x="496498" y="535733"/>
                  </a:cubicBezTo>
                  <a:cubicBezTo>
                    <a:pt x="434212" y="535733"/>
                    <a:pt x="383523" y="485216"/>
                    <a:pt x="383523" y="422934"/>
                  </a:cubicBezTo>
                  <a:cubicBezTo>
                    <a:pt x="383523" y="360745"/>
                    <a:pt x="434212" y="310135"/>
                    <a:pt x="496498" y="310135"/>
                  </a:cubicBezTo>
                  <a:close/>
                  <a:moveTo>
                    <a:pt x="237429" y="0"/>
                  </a:moveTo>
                  <a:lnTo>
                    <a:pt x="248370" y="0"/>
                  </a:lnTo>
                  <a:lnTo>
                    <a:pt x="259311" y="0"/>
                  </a:lnTo>
                  <a:cubicBezTo>
                    <a:pt x="310182" y="0"/>
                    <a:pt x="351327" y="41181"/>
                    <a:pt x="351327" y="91888"/>
                  </a:cubicBezTo>
                  <a:lnTo>
                    <a:pt x="351327" y="193861"/>
                  </a:lnTo>
                  <a:cubicBezTo>
                    <a:pt x="351327" y="209829"/>
                    <a:pt x="343098" y="223837"/>
                    <a:pt x="330754" y="232054"/>
                  </a:cubicBezTo>
                  <a:lnTo>
                    <a:pt x="330754" y="330479"/>
                  </a:lnTo>
                  <a:cubicBezTo>
                    <a:pt x="330754" y="332160"/>
                    <a:pt x="331689" y="333841"/>
                    <a:pt x="333279" y="334588"/>
                  </a:cubicBezTo>
                  <a:cubicBezTo>
                    <a:pt x="338422" y="337016"/>
                    <a:pt x="350579" y="343179"/>
                    <a:pt x="367224" y="352517"/>
                  </a:cubicBezTo>
                  <a:cubicBezTo>
                    <a:pt x="355442" y="373902"/>
                    <a:pt x="349270" y="397901"/>
                    <a:pt x="349270" y="422928"/>
                  </a:cubicBezTo>
                  <a:cubicBezTo>
                    <a:pt x="349270" y="462148"/>
                    <a:pt x="364606" y="499127"/>
                    <a:pt x="392379" y="526955"/>
                  </a:cubicBezTo>
                  <a:cubicBezTo>
                    <a:pt x="395465" y="530037"/>
                    <a:pt x="398645" y="533025"/>
                    <a:pt x="402011" y="535733"/>
                  </a:cubicBezTo>
                  <a:lnTo>
                    <a:pt x="248276" y="535733"/>
                  </a:lnTo>
                  <a:lnTo>
                    <a:pt x="0" y="535733"/>
                  </a:lnTo>
                  <a:lnTo>
                    <a:pt x="0" y="465883"/>
                  </a:lnTo>
                  <a:cubicBezTo>
                    <a:pt x="0" y="451129"/>
                    <a:pt x="6452" y="437028"/>
                    <a:pt x="17954" y="427690"/>
                  </a:cubicBezTo>
                  <a:cubicBezTo>
                    <a:pt x="81169" y="375770"/>
                    <a:pt x="149340" y="341405"/>
                    <a:pt x="163460" y="334588"/>
                  </a:cubicBezTo>
                  <a:cubicBezTo>
                    <a:pt x="164956" y="333841"/>
                    <a:pt x="165985" y="332160"/>
                    <a:pt x="165985" y="330479"/>
                  </a:cubicBezTo>
                  <a:lnTo>
                    <a:pt x="165985" y="232054"/>
                  </a:lnTo>
                  <a:cubicBezTo>
                    <a:pt x="153641" y="223837"/>
                    <a:pt x="145412" y="209829"/>
                    <a:pt x="145412" y="193861"/>
                  </a:cubicBezTo>
                  <a:lnTo>
                    <a:pt x="145412" y="91888"/>
                  </a:lnTo>
                  <a:cubicBezTo>
                    <a:pt x="145412" y="41088"/>
                    <a:pt x="186651" y="0"/>
                    <a:pt x="237429"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任意多边形: 形状 62"/>
            <p:cNvSpPr/>
            <p:nvPr>
              <p:custDataLst>
                <p:tags r:id="rId10"/>
              </p:custDataLst>
            </p:nvPr>
          </p:nvSpPr>
          <p:spPr bwMode="auto">
            <a:xfrm>
              <a:off x="4599113" y="4953720"/>
              <a:ext cx="391616" cy="432383"/>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任意多边形: 形状 51"/>
            <p:cNvSpPr/>
            <p:nvPr>
              <p:custDataLst>
                <p:tags r:id="rId11"/>
              </p:custDataLst>
            </p:nvPr>
          </p:nvSpPr>
          <p:spPr bwMode="auto">
            <a:xfrm>
              <a:off x="7188095" y="4953719"/>
              <a:ext cx="419868" cy="432383"/>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3" name="文本框 22"/>
          <p:cNvSpPr txBox="1"/>
          <p:nvPr>
            <p:custDataLst>
              <p:tags r:id="rId12"/>
            </p:custDataLst>
          </p:nvPr>
        </p:nvSpPr>
        <p:spPr>
          <a:xfrm>
            <a:off x="8449310" y="4260850"/>
            <a:ext cx="2399665" cy="64516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3. 会正确使用几种特殊变压器。</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3545840" y="2009140"/>
            <a:ext cx="1932940" cy="64516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1. 能辨识变压器的分类方式。</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9" name="文本框 28"/>
          <p:cNvSpPr txBox="1"/>
          <p:nvPr>
            <p:custDataLst>
              <p:tags r:id="rId13"/>
            </p:custDataLst>
          </p:nvPr>
        </p:nvSpPr>
        <p:spPr>
          <a:xfrm>
            <a:off x="1669415" y="4260850"/>
            <a:ext cx="2503805" cy="64516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2. 能辨析几种常用变压器的工作原理。</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一、变压器的分类</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6080760" y="1201420"/>
            <a:ext cx="5564505" cy="4767580"/>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变压器的种类很多，可按</a:t>
            </a:r>
            <a:r>
              <a:rPr kumimoji="0" b="1" i="0" u="none" strike="noStrike" kern="1200" cap="none" spc="0" normalizeH="0" baseline="0" noProof="0" dirty="0">
                <a:ln>
                  <a:noFill/>
                </a:ln>
                <a:solidFill>
                  <a:schemeClr val="accent1"/>
                </a:solidFill>
                <a:effectLst/>
                <a:uLnTx/>
                <a:uFillTx/>
                <a:latin typeface="Century Gothic" panose="020F0502020204030204"/>
                <a:ea typeface="思源黑体 CN Regular"/>
                <a:cs typeface="+mn-ea"/>
                <a:sym typeface="+mn-lt"/>
              </a:rPr>
              <a:t>升降压</a:t>
            </a: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r>
              <a:rPr kumimoji="0" b="1" i="0" u="none" strike="noStrike" kern="1200" cap="none" spc="0" normalizeH="0" baseline="0" noProof="0" dirty="0">
                <a:ln>
                  <a:noFill/>
                </a:ln>
                <a:solidFill>
                  <a:schemeClr val="accent1"/>
                </a:solidFill>
                <a:effectLst/>
                <a:uLnTx/>
                <a:uFillTx/>
                <a:latin typeface="Century Gothic" panose="020F0502020204030204"/>
                <a:ea typeface="思源黑体 CN Regular"/>
                <a:cs typeface="+mn-ea"/>
                <a:sym typeface="+mn-lt"/>
              </a:rPr>
              <a:t>相数</a:t>
            </a: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r>
              <a:rPr kumimoji="0" b="1" i="0" u="none" strike="noStrike" kern="1200" cap="none" spc="0" normalizeH="0" baseline="0" noProof="0" dirty="0">
                <a:ln>
                  <a:noFill/>
                </a:ln>
                <a:solidFill>
                  <a:schemeClr val="accent1"/>
                </a:solidFill>
                <a:effectLst/>
                <a:uLnTx/>
                <a:uFillTx/>
                <a:latin typeface="Century Gothic" panose="020F0502020204030204"/>
                <a:ea typeface="思源黑体 CN Regular"/>
                <a:cs typeface="+mn-ea"/>
                <a:sym typeface="+mn-lt"/>
              </a:rPr>
              <a:t>用途</a:t>
            </a: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r>
              <a:rPr kumimoji="0" b="1" i="0" u="none" strike="noStrike" kern="1200" cap="none" spc="0" normalizeH="0" baseline="0" noProof="0" dirty="0">
                <a:ln>
                  <a:noFill/>
                </a:ln>
                <a:solidFill>
                  <a:schemeClr val="accent1"/>
                </a:solidFill>
                <a:effectLst/>
                <a:uLnTx/>
                <a:uFillTx/>
                <a:latin typeface="Century Gothic" panose="020F0502020204030204"/>
                <a:ea typeface="思源黑体 CN Regular"/>
                <a:cs typeface="+mn-ea"/>
                <a:sym typeface="+mn-lt"/>
              </a:rPr>
              <a:t>结构</a:t>
            </a: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、冷却方式等进行分类。</a:t>
            </a:r>
            <a:endPar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（1）按电压的升降分类：有升压变压器和降压变压器两种。</a:t>
            </a:r>
            <a:endPar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（2）按相数分类：有单相变压器、三相变压器及多相变压器。</a:t>
            </a:r>
            <a:endPar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3）按用途分类：有用于供配电系统中的电力变压器、用于测量和继电保护的变压器（电压互感器和电流互感器）、产生高电压对供电设备进行耐压试验的试验变压器、电炉变压器、电焊变压器和整流变压器等。</a:t>
            </a:r>
            <a:endPar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（4）按冷却方式及冷却的介质分类：有以空气冷却的干式变压器、以油冷却的油浸式变压器、以水冷却的水冷式变压器。</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pic>
        <p:nvPicPr>
          <p:cNvPr id="2" name="图片 1"/>
          <p:cNvPicPr>
            <a:picLocks noChangeAspect="1"/>
          </p:cNvPicPr>
          <p:nvPr/>
        </p:nvPicPr>
        <p:blipFill>
          <a:blip r:embed="rId1"/>
          <a:stretch>
            <a:fillRect/>
          </a:stretch>
        </p:blipFill>
        <p:spPr>
          <a:xfrm>
            <a:off x="414020" y="1201420"/>
            <a:ext cx="2285365" cy="2346325"/>
          </a:xfrm>
          <a:prstGeom prst="rect">
            <a:avLst/>
          </a:prstGeom>
        </p:spPr>
      </p:pic>
      <p:pic>
        <p:nvPicPr>
          <p:cNvPr id="4" name="图片 3"/>
          <p:cNvPicPr>
            <a:picLocks noChangeAspect="1"/>
          </p:cNvPicPr>
          <p:nvPr/>
        </p:nvPicPr>
        <p:blipFill>
          <a:blip r:embed="rId2"/>
          <a:stretch>
            <a:fillRect/>
          </a:stretch>
        </p:blipFill>
        <p:spPr>
          <a:xfrm>
            <a:off x="3082925" y="1201420"/>
            <a:ext cx="2443480" cy="2346325"/>
          </a:xfrm>
          <a:prstGeom prst="rect">
            <a:avLst/>
          </a:prstGeom>
        </p:spPr>
      </p:pic>
      <p:pic>
        <p:nvPicPr>
          <p:cNvPr id="5" name="图片 4"/>
          <p:cNvPicPr>
            <a:picLocks noChangeAspect="1"/>
          </p:cNvPicPr>
          <p:nvPr/>
        </p:nvPicPr>
        <p:blipFill>
          <a:blip r:embed="rId3"/>
          <a:stretch>
            <a:fillRect/>
          </a:stretch>
        </p:blipFill>
        <p:spPr>
          <a:xfrm>
            <a:off x="1620520" y="3665855"/>
            <a:ext cx="2193925" cy="2768600"/>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055" y="174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任意多边形 2"/>
          <p:cNvSpPr/>
          <p:nvPr>
            <p:custDataLst>
              <p:tags r:id="rId1"/>
            </p:custDataLst>
          </p:nvPr>
        </p:nvSpPr>
        <p:spPr>
          <a:xfrm rot="5400000">
            <a:off x="5982657" y="309598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2"/>
            </p:custDataLst>
          </p:nvPr>
        </p:nvSpPr>
        <p:spPr>
          <a:xfrm rot="10800000">
            <a:off x="5224477" y="386744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7" name="任意多边形 6"/>
          <p:cNvSpPr/>
          <p:nvPr>
            <p:custDataLst>
              <p:tags r:id="rId3"/>
            </p:custDataLst>
          </p:nvPr>
        </p:nvSpPr>
        <p:spPr>
          <a:xfrm rot="5400000" flipV="1">
            <a:off x="4466294" y="3095989"/>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8" name="任意多边形 7"/>
          <p:cNvSpPr/>
          <p:nvPr>
            <p:custDataLst>
              <p:tags r:id="rId4"/>
            </p:custDataLst>
          </p:nvPr>
        </p:nvSpPr>
        <p:spPr>
          <a:xfrm flipH="1">
            <a:off x="5224477" y="2324540"/>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9" name="任意多边形 8"/>
          <p:cNvSpPr/>
          <p:nvPr>
            <p:custDataLst>
              <p:tags r:id="rId5"/>
            </p:custDataLst>
          </p:nvPr>
        </p:nvSpPr>
        <p:spPr>
          <a:xfrm rot="18907264" flipH="1">
            <a:off x="5968924" y="3132748"/>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2" name="任意多边形 11"/>
          <p:cNvSpPr/>
          <p:nvPr>
            <p:custDataLst>
              <p:tags r:id="rId6"/>
            </p:custDataLst>
          </p:nvPr>
        </p:nvSpPr>
        <p:spPr bwMode="auto">
          <a:xfrm>
            <a:off x="4999322" y="363688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69A35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0" name="任意多边形 9"/>
          <p:cNvSpPr/>
          <p:nvPr>
            <p:custDataLst>
              <p:tags r:id="rId7"/>
            </p:custDataLst>
          </p:nvPr>
        </p:nvSpPr>
        <p:spPr bwMode="auto">
          <a:xfrm>
            <a:off x="5884486" y="4531492"/>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8"/>
            </p:custDataLst>
          </p:nvPr>
        </p:nvSpPr>
        <p:spPr bwMode="auto">
          <a:xfrm rot="5400000">
            <a:off x="5884486" y="2744184"/>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5" name="任意多边形 14"/>
          <p:cNvSpPr/>
          <p:nvPr>
            <p:custDataLst>
              <p:tags r:id="rId9"/>
            </p:custDataLst>
          </p:nvPr>
        </p:nvSpPr>
        <p:spPr bwMode="auto">
          <a:xfrm rot="5400000">
            <a:off x="6765634" y="3636888"/>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26" name="文本框 25"/>
          <p:cNvSpPr txBox="1"/>
          <p:nvPr>
            <p:custDataLst>
              <p:tags r:id="rId10"/>
            </p:custDataLst>
          </p:nvPr>
        </p:nvSpPr>
        <p:spPr bwMode="auto">
          <a:xfrm>
            <a:off x="2984671" y="5103981"/>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1AA3AA"/>
                </a:solidFill>
                <a:effectLst/>
                <a:latin typeface="微软雅黑" panose="020B0503020204020204" charset="-122"/>
                <a:ea typeface="微软雅黑" panose="020B0503020204020204" charset="-122"/>
                <a:cs typeface="+mn-ea"/>
              </a:rPr>
              <a:t>（三）仪用互感器</a:t>
            </a:r>
            <a:endParaRPr lang="zh-CN" altLang="en-US" b="1" spc="300" dirty="0">
              <a:solidFill>
                <a:srgbClr val="1AA3AA"/>
              </a:solidFill>
              <a:effectLst/>
              <a:latin typeface="微软雅黑" panose="020B0503020204020204" charset="-122"/>
              <a:ea typeface="微软雅黑" panose="020B0503020204020204" charset="-122"/>
              <a:cs typeface="+mn-ea"/>
            </a:endParaRPr>
          </a:p>
        </p:txBody>
      </p:sp>
      <p:sp>
        <p:nvSpPr>
          <p:cNvPr id="27" name="文本框 26"/>
          <p:cNvSpPr txBox="1"/>
          <p:nvPr>
            <p:custDataLst>
              <p:tags r:id="rId11"/>
            </p:custDataLst>
          </p:nvPr>
        </p:nvSpPr>
        <p:spPr bwMode="auto">
          <a:xfrm>
            <a:off x="2984500" y="5549265"/>
            <a:ext cx="5722620" cy="1166495"/>
          </a:xfrm>
          <a:prstGeom prst="rect">
            <a:avLst/>
          </a:prstGeom>
          <a:noFill/>
        </p:spPr>
        <p:txBody>
          <a:bodyPr wrap="square" lIns="90000" tIns="0" rIns="90000" bIns="46800"/>
          <a:p>
            <a:pPr algn="l" fontAlgn="auto">
              <a:lnSpc>
                <a:spcPct val="120000"/>
              </a:lnSpc>
            </a:pPr>
            <a:r>
              <a:rPr lang="zh-CN" altLang="en-US" b="0" spc="150">
                <a:solidFill>
                  <a:srgbClr val="000000"/>
                </a:solidFill>
                <a:effectLst/>
                <a:latin typeface="微软雅黑" panose="020B0503020204020204" charset="-122"/>
                <a:ea typeface="微软雅黑" panose="020B0503020204020204" charset="-122"/>
              </a:rPr>
              <a:t>仪用互感器是专门用于测量的变压器。作用是将原边的高电压或大电流，按比例缩小为副边的低电压或小电流，以供测量或继电保护装置使用。</a:t>
            </a:r>
            <a:endParaRPr lang="zh-CN" altLang="en-US" b="0" spc="150">
              <a:solidFill>
                <a:srgbClr val="000000"/>
              </a:solidFill>
              <a:effectLst/>
              <a:latin typeface="微软雅黑" panose="020B0503020204020204" charset="-122"/>
              <a:ea typeface="微软雅黑" panose="020B0503020204020204" charset="-122"/>
            </a:endParaRPr>
          </a:p>
        </p:txBody>
      </p:sp>
      <p:sp>
        <p:nvSpPr>
          <p:cNvPr id="24" name="文本框 23"/>
          <p:cNvSpPr txBox="1"/>
          <p:nvPr>
            <p:custDataLst>
              <p:tags r:id="rId12"/>
            </p:custDataLst>
          </p:nvPr>
        </p:nvSpPr>
        <p:spPr bwMode="auto">
          <a:xfrm>
            <a:off x="7640955" y="2983865"/>
            <a:ext cx="3782060" cy="445135"/>
          </a:xfrm>
          <a:prstGeom prst="rect">
            <a:avLst/>
          </a:prstGeom>
          <a:noFill/>
        </p:spPr>
        <p:txBody>
          <a:bodyPr wrap="square" lIns="90000" tIns="46800" rIns="90000" bIns="0" anchor="b" anchorCtr="0"/>
          <a:p>
            <a:pPr algn="l" fontAlgn="auto">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（二）小功率电源变压器</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
        <p:nvSpPr>
          <p:cNvPr id="25" name="文本框 24"/>
          <p:cNvSpPr txBox="1"/>
          <p:nvPr>
            <p:custDataLst>
              <p:tags r:id="rId13"/>
            </p:custDataLst>
          </p:nvPr>
        </p:nvSpPr>
        <p:spPr bwMode="auto">
          <a:xfrm>
            <a:off x="7782560" y="3528060"/>
            <a:ext cx="4037965" cy="1463675"/>
          </a:xfrm>
          <a:prstGeom prst="rect">
            <a:avLst/>
          </a:prstGeom>
          <a:noFill/>
        </p:spPr>
        <p:txBody>
          <a:bodyPr wrap="square" lIns="90000" tIns="0" rIns="90000" bIns="46800"/>
          <a:p>
            <a:pPr algn="l" fontAlgn="auto">
              <a:lnSpc>
                <a:spcPct val="120000"/>
              </a:lnSpc>
            </a:pPr>
            <a:r>
              <a:rPr lang="zh-CN" altLang="en-US" b="0" spc="150" dirty="0">
                <a:solidFill>
                  <a:srgbClr val="000000"/>
                </a:solidFill>
                <a:effectLst/>
                <a:latin typeface="微软雅黑" panose="020B0503020204020204" charset="-122"/>
                <a:ea typeface="微软雅黑" panose="020B0503020204020204" charset="-122"/>
              </a:rPr>
              <a:t>小功率电源变压器是专门用于某些小功率负载的供电电源。按工作频率可分为工频电源变压器、中频电源变压器和高频电源变压器。</a:t>
            </a:r>
            <a:endParaRPr lang="zh-CN" altLang="en-US" b="0" spc="150" dirty="0">
              <a:solidFill>
                <a:srgbClr val="000000"/>
              </a:solidFill>
              <a:effectLst/>
              <a:latin typeface="微软雅黑" panose="020B0503020204020204" charset="-122"/>
              <a:ea typeface="微软雅黑" panose="020B0503020204020204" charset="-122"/>
            </a:endParaRPr>
          </a:p>
        </p:txBody>
      </p:sp>
      <p:sp>
        <p:nvSpPr>
          <p:cNvPr id="22" name="文本框 21"/>
          <p:cNvSpPr txBox="1"/>
          <p:nvPr>
            <p:custDataLst>
              <p:tags r:id="rId14"/>
            </p:custDataLst>
          </p:nvPr>
        </p:nvSpPr>
        <p:spPr bwMode="auto">
          <a:xfrm>
            <a:off x="702488" y="298372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dirty="0">
                <a:solidFill>
                  <a:srgbClr val="69A35B"/>
                </a:solidFill>
                <a:effectLst/>
                <a:latin typeface="微软雅黑" panose="020B0503020204020204" charset="-122"/>
                <a:ea typeface="微软雅黑" panose="020B0503020204020204" charset="-122"/>
                <a:cs typeface="+mn-ea"/>
              </a:rPr>
              <a:t>（四）自耦变压器</a:t>
            </a:r>
            <a:endParaRPr lang="zh-CN" altLang="en-US" b="1" spc="300" dirty="0">
              <a:solidFill>
                <a:srgbClr val="69A35B"/>
              </a:solidFill>
              <a:effectLst/>
              <a:latin typeface="微软雅黑" panose="020B0503020204020204" charset="-122"/>
              <a:ea typeface="微软雅黑" panose="020B0503020204020204" charset="-122"/>
              <a:cs typeface="+mn-ea"/>
            </a:endParaRPr>
          </a:p>
        </p:txBody>
      </p:sp>
      <p:sp>
        <p:nvSpPr>
          <p:cNvPr id="23" name="文本框 22"/>
          <p:cNvSpPr txBox="1"/>
          <p:nvPr>
            <p:custDataLst>
              <p:tags r:id="rId15"/>
            </p:custDataLst>
          </p:nvPr>
        </p:nvSpPr>
        <p:spPr bwMode="auto">
          <a:xfrm>
            <a:off x="702310" y="3472815"/>
            <a:ext cx="3513455" cy="1518920"/>
          </a:xfrm>
          <a:prstGeom prst="rect">
            <a:avLst/>
          </a:prstGeom>
          <a:noFill/>
        </p:spPr>
        <p:txBody>
          <a:bodyPr wrap="square" lIns="90000" tIns="0" rIns="90000" bIns="46800"/>
          <a:p>
            <a:pPr algn="l" fontAlgn="auto">
              <a:lnSpc>
                <a:spcPct val="120000"/>
              </a:lnSpc>
            </a:pPr>
            <a:r>
              <a:rPr lang="zh-CN" altLang="en-US" b="0" spc="150" dirty="0">
                <a:solidFill>
                  <a:srgbClr val="000000"/>
                </a:solidFill>
                <a:effectLst/>
                <a:latin typeface="微软雅黑" panose="020B0503020204020204" charset="-122"/>
                <a:ea typeface="微软雅黑" panose="020B0503020204020204" charset="-122"/>
              </a:rPr>
              <a:t>自耦变压器电路示意图，它的副绕组是原绕组的一部分，因此原、副绕组之间不仅有磁的联系，还有电的联系。</a:t>
            </a:r>
            <a:endParaRPr lang="zh-CN" altLang="en-US" b="0" spc="150" dirty="0">
              <a:solidFill>
                <a:srgbClr val="000000"/>
              </a:solidFill>
              <a:effectLst/>
              <a:latin typeface="微软雅黑" panose="020B0503020204020204" charset="-122"/>
              <a:ea typeface="微软雅黑" panose="020B0503020204020204" charset="-122"/>
            </a:endParaRPr>
          </a:p>
        </p:txBody>
      </p:sp>
      <p:sp>
        <p:nvSpPr>
          <p:cNvPr id="20" name="文本框 19"/>
          <p:cNvSpPr txBox="1"/>
          <p:nvPr>
            <p:custDataLst>
              <p:tags r:id="rId16"/>
            </p:custDataLst>
          </p:nvPr>
        </p:nvSpPr>
        <p:spPr bwMode="auto">
          <a:xfrm>
            <a:off x="4318617" y="1200740"/>
            <a:ext cx="2787706" cy="444952"/>
          </a:xfrm>
          <a:prstGeom prst="rect">
            <a:avLst/>
          </a:prstGeom>
          <a:noFill/>
        </p:spPr>
        <p:txBody>
          <a:bodyPr wrap="square" lIns="90000" tIns="46800" rIns="90000" bIns="0" anchor="b" anchorCtr="0">
            <a:normAutofit/>
          </a:bodyPr>
          <a:p>
            <a:pPr algn="l" fontAlgn="auto">
              <a:lnSpc>
                <a:spcPct val="120000"/>
              </a:lnSpc>
            </a:pPr>
            <a:r>
              <a:rPr lang="zh-CN" altLang="en-US" b="1" spc="300">
                <a:solidFill>
                  <a:srgbClr val="1F74AD"/>
                </a:solidFill>
                <a:effectLst/>
                <a:latin typeface="微软雅黑" panose="020B0503020204020204" charset="-122"/>
                <a:ea typeface="微软雅黑" panose="020B0503020204020204" charset="-122"/>
                <a:cs typeface="+mn-ea"/>
              </a:rPr>
              <a:t>（一）电焊变压器</a:t>
            </a:r>
            <a:endParaRPr lang="zh-CN" altLang="en-US" b="1" spc="300">
              <a:solidFill>
                <a:srgbClr val="1F74AD"/>
              </a:solidFill>
              <a:effectLst/>
              <a:latin typeface="微软雅黑" panose="020B0503020204020204" charset="-122"/>
              <a:ea typeface="微软雅黑" panose="020B0503020204020204" charset="-122"/>
              <a:cs typeface="+mn-ea"/>
            </a:endParaRPr>
          </a:p>
        </p:txBody>
      </p:sp>
      <p:sp>
        <p:nvSpPr>
          <p:cNvPr id="11" name="文本框 10"/>
          <p:cNvSpPr txBox="1"/>
          <p:nvPr>
            <p:custDataLst>
              <p:tags r:id="rId17"/>
            </p:custDataLst>
          </p:nvPr>
        </p:nvSpPr>
        <p:spPr bwMode="auto">
          <a:xfrm>
            <a:off x="4215765" y="1645920"/>
            <a:ext cx="7207250" cy="678180"/>
          </a:xfrm>
          <a:prstGeom prst="rect">
            <a:avLst/>
          </a:prstGeom>
          <a:noFill/>
        </p:spPr>
        <p:txBody>
          <a:bodyPr wrap="square" lIns="90000" tIns="0" rIns="90000" bIns="46800"/>
          <a:p>
            <a:pPr algn="l" fontAlgn="auto">
              <a:lnSpc>
                <a:spcPct val="120000"/>
              </a:lnSpc>
            </a:pPr>
            <a:r>
              <a:rPr lang="zh-CN" altLang="en-US" b="0" spc="150">
                <a:solidFill>
                  <a:srgbClr val="000000"/>
                </a:solidFill>
                <a:effectLst/>
                <a:latin typeface="微软雅黑" panose="020B0503020204020204" charset="-122"/>
                <a:ea typeface="微软雅黑" panose="020B0503020204020204" charset="-122"/>
              </a:rPr>
              <a:t>电焊机的工作原理和变压器相似，是一个降压变压器，在齿及线圈的两端是被焊接工件和焊条，电焊机工作时，引燃电弧。</a:t>
            </a:r>
            <a:endParaRPr lang="zh-CN" altLang="en-US" b="0" spc="150">
              <a:solidFill>
                <a:srgbClr val="000000"/>
              </a:solidFill>
              <a:effectLst/>
              <a:latin typeface="微软雅黑" panose="020B0503020204020204" charset="-122"/>
              <a:ea typeface="微软雅黑" panose="020B0503020204020204" charset="-122"/>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868680" y="1055370"/>
            <a:ext cx="10404475" cy="133794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1" u="none" strike="noStrike" cap="none" spc="0" normalizeH="0" noProof="0" dirty="0">
                <a:ln>
                  <a:noFill/>
                </a:ln>
                <a:solidFill>
                  <a:schemeClr val="accent1"/>
                </a:solidFill>
                <a:effectLst/>
                <a:uLnTx/>
                <a:uFillTx/>
                <a:sym typeface="+mn-lt"/>
              </a:rPr>
              <a:t>（一）电焊变压器</a:t>
            </a:r>
            <a:endParaRPr kumimoji="0" b="1" u="none" strike="noStrike" cap="none" spc="0" normalizeH="0" noProof="0" dirty="0">
              <a:ln>
                <a:noFill/>
              </a:ln>
              <a:solidFill>
                <a:schemeClr val="accent1"/>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电焊机的工作原理和变压器相似，是一个降压变压器，在齿及线圈的两端是被焊接工件和焊条，电焊机工作时，引燃电弧，在电弧的高温下将工件的缝隙和焊条熔接，电焊机的原理图如图 4.2.2 所示。</a:t>
            </a:r>
            <a:endParaRPr kumimoji="0" b="0" u="none" strike="noStrike" cap="none" spc="0" normalizeH="0" noProof="0" dirty="0">
              <a:ln>
                <a:noFill/>
              </a:ln>
              <a:solidFill>
                <a:prstClr val="black"/>
              </a:solidFill>
              <a:effectLst/>
              <a:uLnTx/>
              <a:uFillTx/>
              <a:sym typeface="+mn-lt"/>
            </a:endParaRPr>
          </a:p>
        </p:txBody>
      </p:sp>
      <p:pic>
        <p:nvPicPr>
          <p:cNvPr id="2" name="图片 1"/>
          <p:cNvPicPr>
            <a:picLocks noChangeAspect="1"/>
          </p:cNvPicPr>
          <p:nvPr/>
        </p:nvPicPr>
        <p:blipFill>
          <a:blip r:embed="rId1"/>
          <a:stretch>
            <a:fillRect/>
          </a:stretch>
        </p:blipFill>
        <p:spPr>
          <a:xfrm>
            <a:off x="2122805" y="2637790"/>
            <a:ext cx="7896225" cy="2933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04850" y="1200785"/>
            <a:ext cx="10764520" cy="332867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3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电焊变压器按焊接方式可分为弧焊变压器和阻焊变压器两类。图 4.2.3 所示为电焊机及其焊接现场。电焊变压器有自身的特点，就是具有电压急剧下降的特性，在焊条引燃或者被粘连短路时，电压会急剧下降，这种现象是由电焊变压器的铁芯特性引起的。</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在焊接中，为了保证焊接质量和电弧的稳定燃烧，对电焊变压器的要求有以下几点。</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（1）电焊变压器应具有 60～75 V 的空载电压，以保证容易起弧。为了操作者的安全考虑，电压一般不超过 85 V。</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（2）电焊变压器应具有迅速下降的外特性，以适应电弧特性的要求。</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（3）为了适应不同的焊件和不同的焊条，还要求能够调节焊接电流的大小。</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（4）短路电流不应过大，一般不超过额定电流的两倍，在工作中电流要比较稳定，以免损坏电焊机。</a:t>
            </a:r>
            <a:endParaRPr kumimoji="0" b="0" u="none" strike="noStrike" cap="none" spc="0" normalizeH="0" noProof="0" dirty="0">
              <a:ln>
                <a:noFill/>
              </a:ln>
              <a:solidFill>
                <a:prstClr val="black"/>
              </a:solidFill>
              <a:effectLst/>
              <a:uLnTx/>
              <a:uFillTx/>
              <a:sym typeface="+mn-lt"/>
            </a:endParaRPr>
          </a:p>
        </p:txBody>
      </p:sp>
      <p:pic>
        <p:nvPicPr>
          <p:cNvPr id="3" name="图片 2"/>
          <p:cNvPicPr>
            <a:picLocks noChangeAspect="1"/>
          </p:cNvPicPr>
          <p:nvPr/>
        </p:nvPicPr>
        <p:blipFill>
          <a:blip r:embed="rId1"/>
          <a:stretch>
            <a:fillRect/>
          </a:stretch>
        </p:blipFill>
        <p:spPr>
          <a:xfrm>
            <a:off x="3462655" y="4529455"/>
            <a:ext cx="3975735" cy="192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04850" y="1142365"/>
            <a:ext cx="10764520" cy="258445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1" u="none" strike="noStrike" cap="none" spc="0" normalizeH="0" noProof="0" dirty="0">
                <a:ln>
                  <a:noFill/>
                </a:ln>
                <a:solidFill>
                  <a:schemeClr val="accent1"/>
                </a:solidFill>
                <a:effectLst/>
                <a:uLnTx/>
                <a:uFillTx/>
                <a:sym typeface="+mn-lt"/>
              </a:rPr>
              <a:t>（二）小功率电源变压器</a:t>
            </a:r>
            <a:endParaRPr kumimoji="0" b="1" u="none" strike="noStrike" cap="none" spc="0" normalizeH="0" noProof="0" dirty="0">
              <a:ln>
                <a:noFill/>
              </a:ln>
              <a:solidFill>
                <a:schemeClr val="accent1"/>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小功率电源变压器是专门用于某些小功率负载的供电电源。按工作频率可分为工频电源变压器、中频电源变压器和高频电源变压器。</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工频电源变压器的工作频率为 50～60 Hz，常用于控制变压器、行灯变压器、灯丝变压器、各种专用仪器及设备的电源变压器等。由铁芯（0.35 mm 或 0.5 mm 冷轧或热扎硅钢片）和绕组构成，具体如图 4.2.4 所示。</a:t>
            </a:r>
            <a:endParaRPr kumimoji="0" b="0" u="none" strike="noStrike" cap="none" spc="0" normalizeH="0" noProof="0" dirty="0">
              <a:ln>
                <a:noFill/>
              </a:ln>
              <a:solidFill>
                <a:prstClr val="black"/>
              </a:solidFill>
              <a:effectLst/>
              <a:uLnTx/>
              <a:uFillTx/>
              <a:sym typeface="+mn-lt"/>
            </a:endParaRPr>
          </a:p>
        </p:txBody>
      </p:sp>
      <p:pic>
        <p:nvPicPr>
          <p:cNvPr id="2" name="图片 1"/>
          <p:cNvPicPr>
            <a:picLocks noChangeAspect="1"/>
          </p:cNvPicPr>
          <p:nvPr/>
        </p:nvPicPr>
        <p:blipFill>
          <a:blip r:embed="rId1"/>
          <a:stretch>
            <a:fillRect/>
          </a:stretch>
        </p:blipFill>
        <p:spPr>
          <a:xfrm>
            <a:off x="3452495" y="3523615"/>
            <a:ext cx="4681855" cy="2922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299974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1" u="none" strike="noStrike" cap="none" spc="0" normalizeH="0" noProof="0" dirty="0">
                <a:ln>
                  <a:noFill/>
                </a:ln>
                <a:solidFill>
                  <a:schemeClr val="accent1"/>
                </a:solidFill>
                <a:effectLst/>
                <a:uLnTx/>
                <a:uFillTx/>
                <a:sym typeface="+mn-lt"/>
              </a:rPr>
              <a:t>（三）仪用互感器</a:t>
            </a:r>
            <a:endParaRPr kumimoji="0" b="1" u="none" strike="noStrike" cap="none" spc="0" normalizeH="0" noProof="0" dirty="0">
              <a:ln>
                <a:noFill/>
              </a:ln>
              <a:solidFill>
                <a:schemeClr val="accent1"/>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仪用互感器是专门用于测量的变压器。作用是将原边的高电压或大电流，按比例缩小为副边的低电压或小电流，以供测量或继电保护装置使用。仪用互感器按其用途不同，可分为电流互感器和电压互感器两种。</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1. 电流互感器。</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电流互感器是一种将大电流转换为小电流的变压器，其接线图如图 4.2.5 所示。</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在实际工作中，经常使用钳形电流表，它是由一个特殊的电流互感器和一个电流表组合而成。其铁芯像钳子，可以开合，如图 4.2.6 所示。</a:t>
            </a:r>
            <a:endParaRPr kumimoji="0" b="0" u="none" strike="noStrike" cap="none" spc="0" normalizeH="0" noProof="0" dirty="0">
              <a:ln>
                <a:noFill/>
              </a:ln>
              <a:solidFill>
                <a:prstClr val="black"/>
              </a:solidFill>
              <a:effectLst/>
              <a:uLnTx/>
              <a:uFillTx/>
              <a:sym typeface="+mn-lt"/>
            </a:endParaRPr>
          </a:p>
        </p:txBody>
      </p:sp>
      <p:pic>
        <p:nvPicPr>
          <p:cNvPr id="3" name="图片 2"/>
          <p:cNvPicPr>
            <a:picLocks noChangeAspect="1"/>
          </p:cNvPicPr>
          <p:nvPr/>
        </p:nvPicPr>
        <p:blipFill>
          <a:blip r:embed="rId1"/>
          <a:stretch>
            <a:fillRect/>
          </a:stretch>
        </p:blipFill>
        <p:spPr>
          <a:xfrm>
            <a:off x="3519170" y="4008120"/>
            <a:ext cx="6377305" cy="2578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258445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1" u="none" strike="noStrike" cap="none" spc="0" normalizeH="0" noProof="0" dirty="0">
                <a:ln>
                  <a:noFill/>
                </a:ln>
                <a:solidFill>
                  <a:schemeClr val="accent1"/>
                </a:solidFill>
                <a:effectLst/>
                <a:uLnTx/>
                <a:uFillTx/>
                <a:sym typeface="+mn-lt"/>
              </a:rPr>
              <a:t>（四）自耦变压器</a:t>
            </a:r>
            <a:endParaRPr kumimoji="0" b="1" u="none" strike="noStrike" cap="none" spc="0" normalizeH="0" noProof="0" dirty="0">
              <a:ln>
                <a:noFill/>
              </a:ln>
              <a:solidFill>
                <a:schemeClr val="accent1"/>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图 4.2.8 是一种自耦变压器电路示意图，它的副绕组是原绕组的一部分，因此原、副绕组之间不仅有磁的联系，还有电的联系。原、副边电压、电流关系为</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p:txBody>
      </p:sp>
      <p:pic>
        <p:nvPicPr>
          <p:cNvPr id="2" name="图片 1"/>
          <p:cNvPicPr>
            <a:picLocks noChangeAspect="1"/>
          </p:cNvPicPr>
          <p:nvPr/>
        </p:nvPicPr>
        <p:blipFill>
          <a:blip r:embed="rId1"/>
          <a:stretch>
            <a:fillRect/>
          </a:stretch>
        </p:blipFill>
        <p:spPr>
          <a:xfrm>
            <a:off x="4556760" y="2346325"/>
            <a:ext cx="2934970" cy="739775"/>
          </a:xfrm>
          <a:prstGeom prst="rect">
            <a:avLst/>
          </a:prstGeom>
        </p:spPr>
      </p:pic>
      <p:pic>
        <p:nvPicPr>
          <p:cNvPr id="5" name="图片 4"/>
          <p:cNvPicPr>
            <a:picLocks noChangeAspect="1"/>
          </p:cNvPicPr>
          <p:nvPr/>
        </p:nvPicPr>
        <p:blipFill>
          <a:blip r:embed="rId2"/>
          <a:stretch>
            <a:fillRect/>
          </a:stretch>
        </p:blipFill>
        <p:spPr>
          <a:xfrm>
            <a:off x="1967230" y="3211830"/>
            <a:ext cx="8263890" cy="3303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二、常用变压器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216852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实验室中常用的调压器是一种利用滑动触头可改变副绕组匝数的自耦变压器，其外形和电路图如图 4.2.9 所示。调压器具有省料、体积小、成本低的特点。另外，调压时能在大范围内均匀输出电压，使用方便。其原边额定电压为 220 V，副边输出电压为0～250 V。使用时从安全角度考虑，需把电源的零线接至 1 端子。若把相线接在 1 端子，调压器输出电压即使为零（端子 5 和 4 重合，</a:t>
            </a:r>
            <a:r>
              <a:rPr kumimoji="0" b="0" u="none" strike="noStrike" cap="none" spc="0" normalizeH="0" noProof="0" dirty="0">
                <a:ln>
                  <a:noFill/>
                </a:ln>
                <a:solidFill>
                  <a:prstClr val="black"/>
                </a:solidFill>
                <a:effectLst/>
                <a:uLnTx/>
                <a:uFillTx/>
                <a:latin typeface="BodoniPS" panose="02070603060706090303" charset="0"/>
                <a:cs typeface="BodoniPS" panose="02070603060706090303" charset="0"/>
                <a:sym typeface="+mn-lt"/>
              </a:rPr>
              <a:t>N</a:t>
            </a:r>
            <a:r>
              <a:rPr kumimoji="0" b="0" u="none" strike="noStrike" cap="none" spc="0" normalizeH="0" baseline="-25000" noProof="0" dirty="0">
                <a:ln>
                  <a:noFill/>
                </a:ln>
                <a:solidFill>
                  <a:prstClr val="black"/>
                </a:solidFill>
                <a:effectLst/>
                <a:uLnTx/>
                <a:uFillTx/>
                <a:latin typeface="BodoniPS" panose="02070603060706090303" charset="0"/>
                <a:cs typeface="BodoniPS" panose="02070603060706090303" charset="0"/>
                <a:sym typeface="+mn-lt"/>
              </a:rPr>
              <a:t>2</a:t>
            </a:r>
            <a:r>
              <a:rPr kumimoji="0" b="0" u="none" strike="noStrike" cap="none" spc="0" normalizeH="0" noProof="0" dirty="0">
                <a:ln>
                  <a:noFill/>
                </a:ln>
                <a:solidFill>
                  <a:prstClr val="black"/>
                </a:solidFill>
                <a:effectLst/>
                <a:uLnTx/>
                <a:uFillTx/>
                <a:sym typeface="+mn-lt"/>
              </a:rPr>
              <a:t> = 0），但端子 5 仍为高电位，用手触摸时有危险。但由于一次、二次有电的联系，使用时不够安全。</a:t>
            </a:r>
            <a:endParaRPr kumimoji="0" b="0" u="none" strike="noStrike" cap="none" spc="0" normalizeH="0" noProof="0" dirty="0">
              <a:ln>
                <a:noFill/>
              </a:ln>
              <a:solidFill>
                <a:prstClr val="black"/>
              </a:solidFill>
              <a:effectLst/>
              <a:uLnTx/>
              <a:uFillTx/>
              <a:sym typeface="+mn-lt"/>
            </a:endParaRPr>
          </a:p>
        </p:txBody>
      </p:sp>
      <p:pic>
        <p:nvPicPr>
          <p:cNvPr id="3" name="图片 2"/>
          <p:cNvPicPr>
            <a:picLocks noChangeAspect="1"/>
          </p:cNvPicPr>
          <p:nvPr/>
        </p:nvPicPr>
        <p:blipFill>
          <a:blip r:embed="rId1"/>
          <a:stretch>
            <a:fillRect/>
          </a:stretch>
        </p:blipFill>
        <p:spPr>
          <a:xfrm>
            <a:off x="3454400" y="3298825"/>
            <a:ext cx="5265420" cy="2973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175323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1" u="none" strike="noStrike" cap="none" spc="0" normalizeH="0" noProof="0" dirty="0">
                <a:ln>
                  <a:noFill/>
                </a:ln>
                <a:solidFill>
                  <a:schemeClr val="accent1"/>
                </a:solidFill>
                <a:effectLst/>
                <a:uLnTx/>
                <a:uFillTx/>
                <a:sym typeface="+mn-lt"/>
              </a:rPr>
              <a:t>变压器的内部结构及工作原理 </a:t>
            </a:r>
            <a:endParaRPr kumimoji="0" b="1" u="none" strike="noStrike" cap="none" spc="0" normalizeH="0" noProof="0" dirty="0">
              <a:ln>
                <a:noFill/>
              </a:ln>
              <a:solidFill>
                <a:schemeClr val="accent1"/>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变压器是将两组或两组以上的线圈绕制在同一个线圈骨架上，或绕在同一铁芯上制成的。通常情况下，把变压器电源输入端的绕组称为初级绕组（又称一次绕组），其余的绕组为次级绕组（又称二次绕组），如图2-1所示。</a:t>
            </a:r>
            <a:endParaRPr kumimoji="0" b="0" u="none" strike="noStrike" cap="none" spc="0" normalizeH="0" noProof="0" dirty="0">
              <a:ln>
                <a:noFill/>
              </a:ln>
              <a:solidFill>
                <a:prstClr val="black"/>
              </a:solidFill>
              <a:effectLst/>
              <a:uLnTx/>
              <a:uFillTx/>
              <a:sym typeface="+mn-lt"/>
            </a:endParaRPr>
          </a:p>
        </p:txBody>
      </p:sp>
      <p:pic>
        <p:nvPicPr>
          <p:cNvPr id="2" name="图片 1"/>
          <p:cNvPicPr>
            <a:picLocks noChangeAspect="1"/>
          </p:cNvPicPr>
          <p:nvPr/>
        </p:nvPicPr>
        <p:blipFill>
          <a:blip r:embed="rId1"/>
          <a:stretch>
            <a:fillRect/>
          </a:stretch>
        </p:blipFill>
        <p:spPr>
          <a:xfrm>
            <a:off x="3725545" y="2761615"/>
            <a:ext cx="5463540" cy="3639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5" name="文本框 44"/>
          <p:cNvSpPr txBox="1"/>
          <p:nvPr/>
        </p:nvSpPr>
        <p:spPr>
          <a:xfrm>
            <a:off x="820420" y="1863725"/>
            <a:ext cx="385127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熟悉变压器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1" name="文本框 50"/>
          <p:cNvSpPr txBox="1"/>
          <p:nvPr/>
        </p:nvSpPr>
        <p:spPr>
          <a:xfrm>
            <a:off x="6301740" y="1863725"/>
            <a:ext cx="400812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应用常用变压器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92202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单相变压器和三相变压器的内部结构基本相同，均是由铁芯（器身）和绕组两部分组成，如图2-2所示。绕组是变压器的电路，铁芯是变压器的磁路，二者构成变压器的核心即电磁部分。</a:t>
            </a:r>
            <a:endParaRPr kumimoji="0" b="0" u="none" strike="noStrike" cap="none" spc="0" normalizeH="0" noProof="0" dirty="0">
              <a:ln>
                <a:noFill/>
              </a:ln>
              <a:solidFill>
                <a:prstClr val="black"/>
              </a:solidFill>
              <a:effectLst/>
              <a:uLnTx/>
              <a:uFillTx/>
              <a:sym typeface="+mn-lt"/>
            </a:endParaRPr>
          </a:p>
        </p:txBody>
      </p:sp>
      <p:pic>
        <p:nvPicPr>
          <p:cNvPr id="3" name="图片 2"/>
          <p:cNvPicPr>
            <a:picLocks noChangeAspect="1"/>
          </p:cNvPicPr>
          <p:nvPr/>
        </p:nvPicPr>
        <p:blipFill>
          <a:blip r:embed="rId1"/>
          <a:stretch>
            <a:fillRect/>
          </a:stretch>
        </p:blipFill>
        <p:spPr>
          <a:xfrm>
            <a:off x="3024505" y="2212975"/>
            <a:ext cx="6343650" cy="3790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133794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常用的变压器铁芯有多种类型，典型的结构分别为口字形和日字形，如图2-3所示。为了减小涡流和磁滞损耗，铁芯通常选用磁导率较高、相互绝缘、厚度在0.35～0.5mm的硅钢片叠合而成，有的变压器铁芯也选用高磁导率的坡莫合金、铁氧体等材料制成。</a:t>
            </a:r>
            <a:endParaRPr kumimoji="0" b="0" u="none" strike="noStrike" cap="none" spc="0" normalizeH="0" noProof="0" dirty="0">
              <a:ln>
                <a:noFill/>
              </a:ln>
              <a:solidFill>
                <a:prstClr val="black"/>
              </a:solidFill>
              <a:effectLst/>
              <a:uLnTx/>
              <a:uFillTx/>
              <a:sym typeface="+mn-lt"/>
            </a:endParaRPr>
          </a:p>
        </p:txBody>
      </p:sp>
      <p:pic>
        <p:nvPicPr>
          <p:cNvPr id="2" name="图片 1"/>
          <p:cNvPicPr>
            <a:picLocks noChangeAspect="1"/>
          </p:cNvPicPr>
          <p:nvPr/>
        </p:nvPicPr>
        <p:blipFill>
          <a:blip r:embed="rId1"/>
          <a:stretch>
            <a:fillRect/>
          </a:stretch>
        </p:blipFill>
        <p:spPr>
          <a:xfrm>
            <a:off x="2805430" y="2708275"/>
            <a:ext cx="6429375" cy="3000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133794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变压器的线圈通常称为绕组，相当于变压器的电路部分。绕组是用绝缘良好的漆包线、纱包线或丝包线在铁芯（骨架）上绕制而成的，如图2-4所示。变压器在工作时，电源输入端的绕组为初级绕组（或称一次绕组），电源输出端的绕组为次级绕组（或称二次绕组）。</a:t>
            </a:r>
            <a:endParaRPr kumimoji="0" b="0" u="none" strike="noStrike" cap="none" spc="0" normalizeH="0" noProof="0" dirty="0">
              <a:ln>
                <a:noFill/>
              </a:ln>
              <a:solidFill>
                <a:prstClr val="black"/>
              </a:solidFill>
              <a:effectLst/>
              <a:uLnTx/>
              <a:uFillTx/>
              <a:sym typeface="+mn-lt"/>
            </a:endParaRPr>
          </a:p>
        </p:txBody>
      </p:sp>
      <p:pic>
        <p:nvPicPr>
          <p:cNvPr id="3" name="图片 2"/>
          <p:cNvPicPr>
            <a:picLocks noChangeAspect="1"/>
          </p:cNvPicPr>
          <p:nvPr/>
        </p:nvPicPr>
        <p:blipFill>
          <a:blip r:embed="rId1"/>
          <a:stretch>
            <a:fillRect/>
          </a:stretch>
        </p:blipFill>
        <p:spPr>
          <a:xfrm>
            <a:off x="2704465" y="2890520"/>
            <a:ext cx="6457950" cy="2971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92202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绕组相数不同，其绕组数也不同。单相变压器的内部有2组绕组，而三相变压器的内部有6组绕组，如图2-5所示。</a:t>
            </a:r>
            <a:endParaRPr kumimoji="0" b="0" u="none" strike="noStrike" cap="none" spc="0" normalizeH="0" noProof="0" dirty="0">
              <a:ln>
                <a:noFill/>
              </a:ln>
              <a:solidFill>
                <a:prstClr val="black"/>
              </a:solidFill>
              <a:effectLst/>
              <a:uLnTx/>
              <a:uFillTx/>
              <a:sym typeface="+mn-lt"/>
            </a:endParaRPr>
          </a:p>
        </p:txBody>
      </p:sp>
      <p:pic>
        <p:nvPicPr>
          <p:cNvPr id="2" name="图片 1"/>
          <p:cNvPicPr>
            <a:picLocks noChangeAspect="1"/>
          </p:cNvPicPr>
          <p:nvPr/>
        </p:nvPicPr>
        <p:blipFill>
          <a:blip r:embed="rId1"/>
          <a:stretch>
            <a:fillRect/>
          </a:stretch>
        </p:blipFill>
        <p:spPr>
          <a:xfrm>
            <a:off x="2887980" y="2052320"/>
            <a:ext cx="6248400" cy="381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bwMode="auto">
          <a:xfrm>
            <a:off x="716915" y="1008380"/>
            <a:ext cx="10764520" cy="549275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u="none" strike="noStrike" cap="none" spc="0" normalizeH="0" noProof="0" dirty="0">
                <a:ln>
                  <a:noFill/>
                </a:ln>
                <a:solidFill>
                  <a:prstClr val="black"/>
                </a:solidFill>
                <a:effectLst/>
                <a:uLnTx/>
                <a:uFillTx/>
                <a:sym typeface="+mn-lt"/>
              </a:rPr>
              <a:t>变压器的工作原理示意图如图2-6所示。变压器的初级绕组和次级绕组相当于两个电感器，当交流电压加到初级绕组上时，在初级绕组上就形成了电动势，产生出交变的磁场，次级绕组受到初级绕组的作用，也产生与初级绕组磁场变化规律相同的感应电动势（电压），于是次级绕组输出交流电压，这就是变压器的变压过程。</a:t>
            </a: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u="none" strike="noStrike" cap="none" spc="0" normalizeH="0" noProof="0" dirty="0">
              <a:ln>
                <a:noFill/>
              </a:ln>
              <a:solidFill>
                <a:prstClr val="black"/>
              </a:solidFill>
              <a:effectLst/>
              <a:uLnTx/>
              <a:uFillTx/>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b="0" u="none" strike="noStrike" cap="none" spc="0" normalizeH="0" noProof="0" dirty="0">
                <a:ln>
                  <a:noFill/>
                </a:ln>
                <a:solidFill>
                  <a:prstClr val="black"/>
                </a:solidFill>
                <a:effectLst/>
                <a:uLnTx/>
                <a:uFillTx/>
                <a:sym typeface="+mn-lt"/>
              </a:rPr>
              <a:t> 变压器的输出电压和绕组的匝数有关，一般输出电压与输入电压之比等于次级绕组的匝数N2与初级绕组的匝数N1之比，即U2/U1=N2/N1；变压器的输出电流与输出电压成反比（I2/I1=U1/U2），通常降压变压器输出的电压降低，但输出的电流增大了，具有输出强电流的能力。</a:t>
            </a:r>
            <a:endParaRPr kumimoji="0" lang="en-US" b="0" u="none" strike="noStrike" cap="none" spc="0" normalizeH="0" noProof="0" dirty="0">
              <a:ln>
                <a:noFill/>
              </a:ln>
              <a:solidFill>
                <a:prstClr val="black"/>
              </a:solidFill>
              <a:effectLst/>
              <a:uLnTx/>
              <a:uFillTx/>
              <a:sym typeface="+mn-lt"/>
            </a:endParaRPr>
          </a:p>
        </p:txBody>
      </p:sp>
      <p:pic>
        <p:nvPicPr>
          <p:cNvPr id="3" name="图片 2"/>
          <p:cNvPicPr>
            <a:picLocks noChangeAspect="1"/>
          </p:cNvPicPr>
          <p:nvPr/>
        </p:nvPicPr>
        <p:blipFill>
          <a:blip r:embed="rId1"/>
          <a:stretch>
            <a:fillRect/>
          </a:stretch>
        </p:blipFill>
        <p:spPr>
          <a:xfrm>
            <a:off x="2704465" y="2711450"/>
            <a:ext cx="6296025" cy="2562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一</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15720" y="3241040"/>
            <a:ext cx="4291330" cy="10147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熟悉变压器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317490" y="3105150"/>
            <a:ext cx="5784850" cy="1270000"/>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noProof="0" dirty="0">
                <a:ln>
                  <a:noFill/>
                </a:ln>
                <a:solidFill>
                  <a:schemeClr val="bg1"/>
                </a:solidFill>
                <a:effectLst/>
                <a:uLnTx/>
                <a:uFillTx/>
                <a:latin typeface="微软雅黑" panose="020B0503020204020204" charset="-122"/>
                <a:ea typeface="微软雅黑" panose="020B0503020204020204" charset="-122"/>
                <a:cs typeface="+mn-ea"/>
                <a:sym typeface="+mn-lt"/>
              </a:rPr>
              <a:t>变压器是利用电磁感应的原理来改变交流电压的装置，是供电系统中的重要设备。为了把发电厂发出的电科学合理地传输到各个用户并安全使用，我们必须使用变压器。变压器可以很方便地将交流电电压升高或降低。除此之外，变压器还用来耦合电路、传送信号和实现阻抗匹配等，在电力系统和电子电路中有很广泛的应用。</a:t>
            </a:r>
            <a:endParaRPr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753106" y="4016184"/>
            <a:ext cx="1752621" cy="11686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 会识读变压器符号和型号。</a:t>
            </a:r>
            <a:endPar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4" name="1"/>
          <p:cNvSpPr/>
          <p:nvPr>
            <p:custDataLst>
              <p:tags r:id="rId2"/>
            </p:custDataLst>
          </p:nvPr>
        </p:nvSpPr>
        <p:spPr>
          <a:xfrm>
            <a:off x="3559933" y="1656080"/>
            <a:ext cx="1035359" cy="1560252"/>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1">
                  <a:lumMod val="50000"/>
                  <a:lumOff val="50000"/>
                </a:schemeClr>
              </a:gs>
              <a:gs pos="23000">
                <a:schemeClr val="accent1">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2"/>
          <p:cNvSpPr/>
          <p:nvPr>
            <p:custDataLst>
              <p:tags r:id="rId3"/>
            </p:custDataLst>
          </p:nvPr>
        </p:nvSpPr>
        <p:spPr>
          <a:xfrm>
            <a:off x="2694959" y="1658141"/>
            <a:ext cx="2373699" cy="1911326"/>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1">
                  <a:lumMod val="80000"/>
                  <a:lumOff val="20000"/>
                </a:schemeClr>
              </a:gs>
              <a:gs pos="0">
                <a:schemeClr val="accent1">
                  <a:lumMod val="20000"/>
                  <a:lumOff val="80000"/>
                </a:schemeClr>
              </a:gs>
              <a:gs pos="0">
                <a:schemeClr val="accent1"/>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1"/>
          <p:cNvSpPr/>
          <p:nvPr>
            <p:custDataLst>
              <p:tags r:id="rId4"/>
            </p:custDataLst>
          </p:nvPr>
        </p:nvSpPr>
        <p:spPr>
          <a:xfrm>
            <a:off x="5823020" y="1665698"/>
            <a:ext cx="1035359" cy="1560252"/>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2">
                  <a:lumMod val="50000"/>
                  <a:lumOff val="50000"/>
                </a:schemeClr>
              </a:gs>
              <a:gs pos="25000">
                <a:schemeClr val="accent2">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2" name="2"/>
          <p:cNvSpPr/>
          <p:nvPr>
            <p:custDataLst>
              <p:tags r:id="rId5"/>
            </p:custDataLst>
          </p:nvPr>
        </p:nvSpPr>
        <p:spPr>
          <a:xfrm>
            <a:off x="4958045" y="1667759"/>
            <a:ext cx="2373699" cy="1911326"/>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2">
                  <a:lumMod val="80000"/>
                  <a:lumOff val="20000"/>
                </a:schemeClr>
              </a:gs>
              <a:gs pos="0">
                <a:schemeClr val="accent1">
                  <a:lumMod val="20000"/>
                  <a:lumOff val="80000"/>
                </a:schemeClr>
              </a:gs>
              <a:gs pos="0">
                <a:schemeClr val="accent2"/>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3" name="1"/>
          <p:cNvSpPr/>
          <p:nvPr>
            <p:custDataLst>
              <p:tags r:id="rId6"/>
            </p:custDataLst>
          </p:nvPr>
        </p:nvSpPr>
        <p:spPr>
          <a:xfrm>
            <a:off x="8086107" y="1665698"/>
            <a:ext cx="1035359" cy="1560252"/>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3">
                  <a:lumMod val="50000"/>
                  <a:lumOff val="50000"/>
                </a:schemeClr>
              </a:gs>
              <a:gs pos="25000">
                <a:schemeClr val="accent3">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4" name="2"/>
          <p:cNvSpPr/>
          <p:nvPr>
            <p:custDataLst>
              <p:tags r:id="rId7"/>
            </p:custDataLst>
          </p:nvPr>
        </p:nvSpPr>
        <p:spPr>
          <a:xfrm>
            <a:off x="7221819" y="1667759"/>
            <a:ext cx="2373699" cy="1911326"/>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3">
                  <a:lumMod val="80000"/>
                  <a:lumOff val="20000"/>
                </a:schemeClr>
              </a:gs>
              <a:gs pos="0">
                <a:schemeClr val="accent1">
                  <a:lumMod val="20000"/>
                  <a:lumOff val="80000"/>
                </a:schemeClr>
              </a:gs>
              <a:gs pos="0">
                <a:schemeClr val="accent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矩形 17"/>
          <p:cNvSpPr/>
          <p:nvPr>
            <p:custDataLst>
              <p:tags r:id="rId8"/>
            </p:custDataLst>
          </p:nvPr>
        </p:nvSpPr>
        <p:spPr>
          <a:xfrm>
            <a:off x="5039115" y="4026344"/>
            <a:ext cx="1752621" cy="11686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 会画变压器符号，会并标注原、副边电压、电流、匝数等。</a:t>
            </a:r>
            <a:endPar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9"/>
            </p:custDataLst>
          </p:nvPr>
        </p:nvSpPr>
        <p:spPr>
          <a:xfrm>
            <a:off x="7264400" y="4018915"/>
            <a:ext cx="1857375" cy="116840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 会计算变比，原副边电压、电流、匝数、功率等。</a:t>
            </a:r>
            <a:endPar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pic>
        <p:nvPicPr>
          <p:cNvPr id="21" name="图片 12" descr="343439383331313b343532303032383bbfcdbba7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673934" y="2380900"/>
            <a:ext cx="506349" cy="506349"/>
          </a:xfrm>
          <a:prstGeom prst="rect">
            <a:avLst/>
          </a:prstGeom>
        </p:spPr>
      </p:pic>
      <p:pic>
        <p:nvPicPr>
          <p:cNvPr id="22" name="图片 8" descr="343435383038363b343532323339303bbacfcdacc7a9caf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71993" y="2400137"/>
            <a:ext cx="506349" cy="506349"/>
          </a:xfrm>
          <a:prstGeom prst="rect">
            <a:avLst/>
          </a:prstGeom>
        </p:spPr>
      </p:pic>
      <p:pic>
        <p:nvPicPr>
          <p:cNvPr id="28" name="图片 19" descr="343435383036303b343532343136343bcfeec4bfb7b6cea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950761" y="2383648"/>
            <a:ext cx="506349" cy="506349"/>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996055" y="2889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1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一、变压器的基本结构</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760730" y="1153795"/>
            <a:ext cx="10671810" cy="188976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变压器的主要功能是把某一数值的交流电压转换成同频率的另一数值的交流电压。变压器虽然种类很多，有电力变压器、控制变压器、电源变压器、焊接变压器、自耦变压器等，但其基本结构是相同的。变压器的基本结构是一个闭合铁芯上绕有两个线圈（称为绕组），即都是由铁芯和绕组两个基本部分组成。绕组是变压器的电路部分，为了防止短路，绕组与绕组、绕组与铁芯之间要有良好的绝缘。图 4.1.1 所示为变压器的结构示意图及其符号。</a:t>
            </a:r>
            <a:endParaRPr kumimoji="0" lang="en-US" altLang="zh-CN"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2366645" y="3310255"/>
            <a:ext cx="6781800" cy="3019425"/>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65450" y="471805"/>
            <a:ext cx="523049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一、变压器的基本结构</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02" name="组合 101"/>
          <p:cNvGrpSpPr/>
          <p:nvPr>
            <p:custDataLst>
              <p:tags r:id="rId1"/>
            </p:custDataLst>
          </p:nvPr>
        </p:nvGrpSpPr>
        <p:grpSpPr>
          <a:xfrm>
            <a:off x="6549432" y="2579968"/>
            <a:ext cx="960102" cy="2382732"/>
            <a:chOff x="6706729" y="3220048"/>
            <a:chExt cx="960102" cy="2382732"/>
          </a:xfrm>
          <a:solidFill>
            <a:sysClr val="window" lastClr="FFFFFF">
              <a:lumMod val="95000"/>
            </a:sysClr>
          </a:solidFill>
        </p:grpSpPr>
        <p:sp>
          <p:nvSpPr>
            <p:cNvPr id="103" name="任意多边形 48"/>
            <p:cNvSpPr/>
            <p:nvPr>
              <p:custDataLst>
                <p:tags r:id="rId2"/>
              </p:custDataLst>
            </p:nvPr>
          </p:nvSpPr>
          <p:spPr bwMode="auto">
            <a:xfrm>
              <a:off x="7126774" y="3548895"/>
              <a:ext cx="540057" cy="2053885"/>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4" name="任意多边形 49"/>
            <p:cNvSpPr/>
            <p:nvPr>
              <p:custDataLst>
                <p:tags r:id="rId3"/>
              </p:custDataLst>
            </p:nvPr>
          </p:nvSpPr>
          <p:spPr bwMode="auto">
            <a:xfrm>
              <a:off x="6777646" y="3405734"/>
              <a:ext cx="672344" cy="583989"/>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5" name="任意多边形 50"/>
            <p:cNvSpPr/>
            <p:nvPr>
              <p:custDataLst>
                <p:tags r:id="rId4"/>
              </p:custDataLst>
            </p:nvPr>
          </p:nvSpPr>
          <p:spPr bwMode="auto">
            <a:xfrm>
              <a:off x="6706729" y="3520546"/>
              <a:ext cx="379131" cy="559893"/>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6" name="任意多边形 51"/>
            <p:cNvSpPr/>
            <p:nvPr>
              <p:custDataLst>
                <p:tags r:id="rId5"/>
              </p:custDataLst>
            </p:nvPr>
          </p:nvSpPr>
          <p:spPr bwMode="auto">
            <a:xfrm>
              <a:off x="7004033" y="47367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7" name="任意多边形 52"/>
            <p:cNvSpPr/>
            <p:nvPr>
              <p:custDataLst>
                <p:tags r:id="rId6"/>
              </p:custDataLst>
            </p:nvPr>
          </p:nvSpPr>
          <p:spPr bwMode="auto">
            <a:xfrm>
              <a:off x="6744916" y="3220048"/>
              <a:ext cx="455504" cy="47201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91" name="组合 90"/>
          <p:cNvGrpSpPr/>
          <p:nvPr>
            <p:custDataLst>
              <p:tags r:id="rId7"/>
            </p:custDataLst>
          </p:nvPr>
        </p:nvGrpSpPr>
        <p:grpSpPr>
          <a:xfrm>
            <a:off x="4361902" y="2460901"/>
            <a:ext cx="1074660" cy="2497547"/>
            <a:chOff x="4374665" y="3100981"/>
            <a:chExt cx="1074660" cy="2497547"/>
          </a:xfrm>
          <a:solidFill>
            <a:sysClr val="window" lastClr="FFFFFF">
              <a:lumMod val="95000"/>
            </a:sysClr>
          </a:solidFill>
        </p:grpSpPr>
        <p:sp>
          <p:nvSpPr>
            <p:cNvPr id="92" name="任意多边形 43"/>
            <p:cNvSpPr/>
            <p:nvPr>
              <p:custDataLst>
                <p:tags r:id="rId8"/>
              </p:custDataLst>
            </p:nvPr>
          </p:nvSpPr>
          <p:spPr bwMode="auto">
            <a:xfrm>
              <a:off x="4374665" y="3653787"/>
              <a:ext cx="545512" cy="905751"/>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3" name="任意多边形 44"/>
            <p:cNvSpPr/>
            <p:nvPr>
              <p:custDataLst>
                <p:tags r:id="rId9"/>
              </p:custDataLst>
            </p:nvPr>
          </p:nvSpPr>
          <p:spPr bwMode="auto">
            <a:xfrm>
              <a:off x="4569686" y="3536139"/>
              <a:ext cx="537329" cy="2062389"/>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4" name="任意多边形 45"/>
            <p:cNvSpPr/>
            <p:nvPr>
              <p:custDataLst>
                <p:tags r:id="rId10"/>
              </p:custDataLst>
            </p:nvPr>
          </p:nvSpPr>
          <p:spPr bwMode="auto">
            <a:xfrm>
              <a:off x="4914722" y="3100981"/>
              <a:ext cx="445956" cy="473429"/>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5" name="任意多边形 46"/>
            <p:cNvSpPr/>
            <p:nvPr>
              <p:custDataLst>
                <p:tags r:id="rId11"/>
              </p:custDataLst>
            </p:nvPr>
          </p:nvSpPr>
          <p:spPr bwMode="auto">
            <a:xfrm>
              <a:off x="5139746" y="3496450"/>
              <a:ext cx="309579" cy="591076"/>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6" name="任意多边形 47"/>
            <p:cNvSpPr/>
            <p:nvPr>
              <p:custDataLst>
                <p:tags r:id="rId12"/>
              </p:custDataLst>
            </p:nvPr>
          </p:nvSpPr>
          <p:spPr bwMode="auto">
            <a:xfrm>
              <a:off x="4989729" y="47225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82" name="组合 81"/>
          <p:cNvGrpSpPr/>
          <p:nvPr>
            <p:custDataLst>
              <p:tags r:id="rId13"/>
            </p:custDataLst>
          </p:nvPr>
        </p:nvGrpSpPr>
        <p:grpSpPr>
          <a:xfrm>
            <a:off x="6846198" y="3582670"/>
            <a:ext cx="646130" cy="1372942"/>
            <a:chOff x="6788413" y="4210050"/>
            <a:chExt cx="646130" cy="1372942"/>
          </a:xfrm>
          <a:solidFill>
            <a:srgbClr val="9BBB59"/>
          </a:solidFill>
        </p:grpSpPr>
        <p:sp>
          <p:nvSpPr>
            <p:cNvPr id="108" name="任意多边形: 形状 107"/>
            <p:cNvSpPr/>
            <p:nvPr>
              <p:custDataLst>
                <p:tags r:id="rId14"/>
              </p:custDataLst>
            </p:nvPr>
          </p:nvSpPr>
          <p:spPr bwMode="auto">
            <a:xfrm>
              <a:off x="6911154" y="4210050"/>
              <a:ext cx="523389" cy="1368150"/>
            </a:xfrm>
            <a:custGeom>
              <a:avLst/>
              <a:gdLst>
                <a:gd name="connsiteX0" fmla="*/ 0 w 523389"/>
                <a:gd name="connsiteY0" fmla="*/ 0 h 1368150"/>
                <a:gd name="connsiteX1" fmla="*/ 490460 w 523389"/>
                <a:gd name="connsiteY1" fmla="*/ 0 h 1368150"/>
                <a:gd name="connsiteX2" fmla="*/ 490460 w 523389"/>
                <a:gd name="connsiteY2" fmla="*/ 57218 h 1368150"/>
                <a:gd name="connsiteX3" fmla="*/ 490460 w 523389"/>
                <a:gd name="connsiteY3" fmla="*/ 314911 h 1368150"/>
                <a:gd name="connsiteX4" fmla="*/ 382081 w 523389"/>
                <a:gd name="connsiteY4" fmla="*/ 496249 h 1368150"/>
                <a:gd name="connsiteX5" fmla="*/ 336158 w 523389"/>
                <a:gd name="connsiteY5" fmla="*/ 857015 h 1368150"/>
                <a:gd name="connsiteX6" fmla="*/ 506993 w 523389"/>
                <a:gd name="connsiteY6" fmla="*/ 1191057 h 1368150"/>
                <a:gd name="connsiteX7" fmla="*/ 464743 w 523389"/>
                <a:gd name="connsiteY7" fmla="*/ 1341854 h 1368150"/>
                <a:gd name="connsiteX8" fmla="*/ 442700 w 523389"/>
                <a:gd name="connsiteY8" fmla="*/ 1359033 h 1368150"/>
                <a:gd name="connsiteX9" fmla="*/ 297583 w 523389"/>
                <a:gd name="connsiteY9" fmla="*/ 1313222 h 1368150"/>
                <a:gd name="connsiteX10" fmla="*/ 104705 w 523389"/>
                <a:gd name="connsiteY10" fmla="*/ 929550 h 1368150"/>
                <a:gd name="connsiteX11" fmla="*/ 91847 w 523389"/>
                <a:gd name="connsiteY11" fmla="*/ 878012 h 1368150"/>
                <a:gd name="connsiteX12" fmla="*/ 91847 w 523389"/>
                <a:gd name="connsiteY12" fmla="*/ 864650 h 1368150"/>
                <a:gd name="connsiteX13" fmla="*/ 135933 w 523389"/>
                <a:gd name="connsiteY13" fmla="*/ 513428 h 1368150"/>
                <a:gd name="connsiteX14" fmla="*/ 0 w 523389"/>
                <a:gd name="connsiteY14" fmla="*/ 314911 h 1368150"/>
                <a:gd name="connsiteX15" fmla="*/ 0 w 523389"/>
                <a:gd name="connsiteY15" fmla="*/ 81380 h 136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389" h="1368150">
                  <a:moveTo>
                    <a:pt x="0" y="0"/>
                  </a:moveTo>
                  <a:lnTo>
                    <a:pt x="490460" y="0"/>
                  </a:lnTo>
                  <a:lnTo>
                    <a:pt x="490460" y="57218"/>
                  </a:lnTo>
                  <a:cubicBezTo>
                    <a:pt x="490460" y="131933"/>
                    <a:pt x="490460" y="217323"/>
                    <a:pt x="490460" y="314911"/>
                  </a:cubicBezTo>
                  <a:cubicBezTo>
                    <a:pt x="490460" y="391264"/>
                    <a:pt x="450048" y="461890"/>
                    <a:pt x="382081" y="496249"/>
                  </a:cubicBezTo>
                  <a:cubicBezTo>
                    <a:pt x="382081" y="496249"/>
                    <a:pt x="382081" y="496249"/>
                    <a:pt x="336158" y="857015"/>
                  </a:cubicBezTo>
                  <a:cubicBezTo>
                    <a:pt x="336158" y="857015"/>
                    <a:pt x="336158" y="857015"/>
                    <a:pt x="506993" y="1191057"/>
                  </a:cubicBezTo>
                  <a:cubicBezTo>
                    <a:pt x="540057" y="1250231"/>
                    <a:pt x="521688" y="1313222"/>
                    <a:pt x="464743" y="1341854"/>
                  </a:cubicBezTo>
                  <a:cubicBezTo>
                    <a:pt x="464743" y="1341854"/>
                    <a:pt x="464743" y="1341854"/>
                    <a:pt x="442700" y="1359033"/>
                  </a:cubicBezTo>
                  <a:cubicBezTo>
                    <a:pt x="389429" y="1380030"/>
                    <a:pt x="323300" y="1364760"/>
                    <a:pt x="297583" y="1313222"/>
                  </a:cubicBezTo>
                  <a:cubicBezTo>
                    <a:pt x="297583" y="1313222"/>
                    <a:pt x="297583" y="1313222"/>
                    <a:pt x="104705" y="929550"/>
                  </a:cubicBezTo>
                  <a:cubicBezTo>
                    <a:pt x="101031" y="912370"/>
                    <a:pt x="91847" y="893282"/>
                    <a:pt x="91847" y="878012"/>
                  </a:cubicBezTo>
                  <a:cubicBezTo>
                    <a:pt x="91847" y="872285"/>
                    <a:pt x="91847" y="864650"/>
                    <a:pt x="91847" y="864650"/>
                  </a:cubicBezTo>
                  <a:cubicBezTo>
                    <a:pt x="91847" y="864650"/>
                    <a:pt x="91847" y="864650"/>
                    <a:pt x="135933" y="513428"/>
                  </a:cubicBezTo>
                  <a:cubicBezTo>
                    <a:pt x="51434" y="484796"/>
                    <a:pt x="0" y="408443"/>
                    <a:pt x="0" y="314911"/>
                  </a:cubicBezTo>
                  <a:cubicBezTo>
                    <a:pt x="0" y="314911"/>
                    <a:pt x="0" y="314911"/>
                    <a:pt x="0" y="81380"/>
                  </a:cubicBezTo>
                  <a:close/>
                </a:path>
              </a:pathLst>
            </a:custGeom>
            <a:grp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 name="任意多边形 51"/>
            <p:cNvSpPr/>
            <p:nvPr>
              <p:custDataLst>
                <p:tags r:id="rId15"/>
              </p:custDataLst>
            </p:nvPr>
          </p:nvSpPr>
          <p:spPr bwMode="auto">
            <a:xfrm>
              <a:off x="6788413" y="47240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109" name="组合 108"/>
          <p:cNvGrpSpPr/>
          <p:nvPr>
            <p:custDataLst>
              <p:tags r:id="rId16"/>
            </p:custDataLst>
          </p:nvPr>
        </p:nvGrpSpPr>
        <p:grpSpPr>
          <a:xfrm>
            <a:off x="4367785" y="3120708"/>
            <a:ext cx="1061147" cy="1822336"/>
            <a:chOff x="4310000" y="3748088"/>
            <a:chExt cx="1061147" cy="1822336"/>
          </a:xfrm>
        </p:grpSpPr>
        <p:sp>
          <p:nvSpPr>
            <p:cNvPr id="101" name="任意多边形: 形状 100"/>
            <p:cNvSpPr/>
            <p:nvPr>
              <p:custDataLst>
                <p:tags r:id="rId17"/>
              </p:custDataLst>
            </p:nvPr>
          </p:nvSpPr>
          <p:spPr bwMode="auto">
            <a:xfrm>
              <a:off x="4310000" y="3748088"/>
              <a:ext cx="528632" cy="784168"/>
            </a:xfrm>
            <a:custGeom>
              <a:avLst/>
              <a:gdLst>
                <a:gd name="connsiteX0" fmla="*/ 298488 w 528632"/>
                <a:gd name="connsiteY0" fmla="*/ 0 h 784168"/>
                <a:gd name="connsiteX1" fmla="*/ 528104 w 528632"/>
                <a:gd name="connsiteY1" fmla="*/ 0 h 784168"/>
                <a:gd name="connsiteX2" fmla="*/ 528632 w 528632"/>
                <a:gd name="connsiteY2" fmla="*/ 2635 h 784168"/>
                <a:gd name="connsiteX3" fmla="*/ 498326 w 528632"/>
                <a:gd name="connsiteY3" fmla="*/ 72621 h 784168"/>
                <a:gd name="connsiteX4" fmla="*/ 211794 w 528632"/>
                <a:gd name="connsiteY4" fmla="*/ 361162 h 784168"/>
                <a:gd name="connsiteX5" fmla="*/ 384448 w 528632"/>
                <a:gd name="connsiteY5" fmla="*/ 628683 h 784168"/>
                <a:gd name="connsiteX6" fmla="*/ 353223 w 528632"/>
                <a:gd name="connsiteY6" fmla="*/ 766265 h 784168"/>
                <a:gd name="connsiteX7" fmla="*/ 220978 w 528632"/>
                <a:gd name="connsiteY7" fmla="*/ 739513 h 784168"/>
                <a:gd name="connsiteX8" fmla="*/ 24447 w 528632"/>
                <a:gd name="connsiteY8" fmla="*/ 418488 h 784168"/>
                <a:gd name="connsiteX9" fmla="*/ 6079 w 528632"/>
                <a:gd name="connsiteY9" fmla="*/ 382181 h 784168"/>
                <a:gd name="connsiteX10" fmla="*/ 29957 w 528632"/>
                <a:gd name="connsiteY10" fmla="*/ 273262 h 784168"/>
                <a:gd name="connsiteX11" fmla="*/ 255134 w 528632"/>
                <a:gd name="connsiteY11" fmla="*/ 44118 h 78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8632" h="784168">
                  <a:moveTo>
                    <a:pt x="298488" y="0"/>
                  </a:moveTo>
                  <a:lnTo>
                    <a:pt x="528104" y="0"/>
                  </a:lnTo>
                  <a:lnTo>
                    <a:pt x="528632" y="2635"/>
                  </a:lnTo>
                  <a:cubicBezTo>
                    <a:pt x="528632" y="28193"/>
                    <a:pt x="518530" y="53512"/>
                    <a:pt x="498326" y="72621"/>
                  </a:cubicBezTo>
                  <a:cubicBezTo>
                    <a:pt x="498326" y="72621"/>
                    <a:pt x="498326" y="72621"/>
                    <a:pt x="211794" y="361162"/>
                  </a:cubicBezTo>
                  <a:cubicBezTo>
                    <a:pt x="211794" y="361162"/>
                    <a:pt x="211794" y="361162"/>
                    <a:pt x="384448" y="628683"/>
                  </a:cubicBezTo>
                  <a:cubicBezTo>
                    <a:pt x="408326" y="676455"/>
                    <a:pt x="399142" y="731870"/>
                    <a:pt x="353223" y="766265"/>
                  </a:cubicBezTo>
                  <a:cubicBezTo>
                    <a:pt x="312815" y="798750"/>
                    <a:pt x="254039" y="785374"/>
                    <a:pt x="220978" y="739513"/>
                  </a:cubicBezTo>
                  <a:cubicBezTo>
                    <a:pt x="220978" y="739513"/>
                    <a:pt x="220978" y="739513"/>
                    <a:pt x="24447" y="418488"/>
                  </a:cubicBezTo>
                  <a:cubicBezTo>
                    <a:pt x="13426" y="408933"/>
                    <a:pt x="6079" y="395557"/>
                    <a:pt x="6079" y="382181"/>
                  </a:cubicBezTo>
                  <a:cubicBezTo>
                    <a:pt x="-6778" y="342053"/>
                    <a:pt x="569" y="303836"/>
                    <a:pt x="29957" y="273262"/>
                  </a:cubicBezTo>
                  <a:cubicBezTo>
                    <a:pt x="29957" y="273262"/>
                    <a:pt x="29957" y="273262"/>
                    <a:pt x="255134" y="44118"/>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9" name="任意多边形: 形状 98"/>
            <p:cNvSpPr/>
            <p:nvPr>
              <p:custDataLst>
                <p:tags r:id="rId18"/>
              </p:custDataLst>
            </p:nvPr>
          </p:nvSpPr>
          <p:spPr bwMode="auto">
            <a:xfrm>
              <a:off x="4511667" y="3748088"/>
              <a:ext cx="523905" cy="1822336"/>
            </a:xfrm>
            <a:custGeom>
              <a:avLst/>
              <a:gdLst>
                <a:gd name="connsiteX0" fmla="*/ 359089 w 523905"/>
                <a:gd name="connsiteY0" fmla="*/ 0 h 1822336"/>
                <a:gd name="connsiteX1" fmla="*/ 523905 w 523905"/>
                <a:gd name="connsiteY1" fmla="*/ 0 h 1822336"/>
                <a:gd name="connsiteX2" fmla="*/ 523905 w 523905"/>
                <a:gd name="connsiteY2" fmla="*/ 26364 h 1822336"/>
                <a:gd name="connsiteX3" fmla="*/ 523905 w 523905"/>
                <a:gd name="connsiteY3" fmla="*/ 765527 h 1822336"/>
                <a:gd name="connsiteX4" fmla="*/ 382696 w 523905"/>
                <a:gd name="connsiteY4" fmla="*/ 962036 h 1822336"/>
                <a:gd name="connsiteX5" fmla="*/ 430377 w 523905"/>
                <a:gd name="connsiteY5" fmla="*/ 1318804 h 1822336"/>
                <a:gd name="connsiteX6" fmla="*/ 430377 w 523905"/>
                <a:gd name="connsiteY6" fmla="*/ 1326436 h 1822336"/>
                <a:gd name="connsiteX7" fmla="*/ 412038 w 523905"/>
                <a:gd name="connsiteY7" fmla="*/ 1385579 h 1822336"/>
                <a:gd name="connsiteX8" fmla="*/ 224982 w 523905"/>
                <a:gd name="connsiteY8" fmla="*/ 1769057 h 1822336"/>
                <a:gd name="connsiteX9" fmla="*/ 83772 w 523905"/>
                <a:gd name="connsiteY9" fmla="*/ 1807215 h 1822336"/>
                <a:gd name="connsiteX10" fmla="*/ 52596 w 523905"/>
                <a:gd name="connsiteY10" fmla="*/ 1797675 h 1822336"/>
                <a:gd name="connsiteX11" fmla="*/ 10417 w 523905"/>
                <a:gd name="connsiteY11" fmla="*/ 1646955 h 1822336"/>
                <a:gd name="connsiteX12" fmla="*/ 186470 w 523905"/>
                <a:gd name="connsiteY12" fmla="*/ 1309265 h 1822336"/>
                <a:gd name="connsiteX13" fmla="*/ 140623 w 523905"/>
                <a:gd name="connsiteY13" fmla="*/ 952496 h 1822336"/>
                <a:gd name="connsiteX14" fmla="*/ 34257 w 523905"/>
                <a:gd name="connsiteY14" fmla="*/ 797960 h 1822336"/>
                <a:gd name="connsiteX15" fmla="*/ 103945 w 523905"/>
                <a:gd name="connsiteY15" fmla="*/ 818947 h 1822336"/>
                <a:gd name="connsiteX16" fmla="*/ 177301 w 523905"/>
                <a:gd name="connsiteY16" fmla="*/ 797960 h 1822336"/>
                <a:gd name="connsiteX17" fmla="*/ 224982 w 523905"/>
                <a:gd name="connsiteY17" fmla="*/ 708291 h 1822336"/>
                <a:gd name="connsiteX18" fmla="*/ 206643 w 523905"/>
                <a:gd name="connsiteY18" fmla="*/ 605267 h 1822336"/>
                <a:gd name="connsiteX19" fmla="*/ 52596 w 523905"/>
                <a:gd name="connsiteY19" fmla="*/ 368693 h 1822336"/>
                <a:gd name="connsiteX20" fmla="*/ 318510 w 523905"/>
                <a:gd name="connsiteY20" fmla="*/ 101594 h 1822336"/>
                <a:gd name="connsiteX21" fmla="*/ 359772 w 523905"/>
                <a:gd name="connsiteY21" fmla="*/ 4532 h 1822336"/>
                <a:gd name="connsiteX22" fmla="*/ 34257 w 523905"/>
                <a:gd name="connsiteY22" fmla="*/ 0 h 1822336"/>
                <a:gd name="connsiteX23" fmla="*/ 47787 w 523905"/>
                <a:gd name="connsiteY23" fmla="*/ 0 h 1822336"/>
                <a:gd name="connsiteX24" fmla="*/ 34257 w 523905"/>
                <a:gd name="connsiteY24" fmla="*/ 13833 h 1822336"/>
                <a:gd name="connsiteX25" fmla="*/ 34257 w 523905"/>
                <a:gd name="connsiteY25" fmla="*/ 10255 h 182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3905" h="1822336">
                  <a:moveTo>
                    <a:pt x="359089" y="0"/>
                  </a:moveTo>
                  <a:lnTo>
                    <a:pt x="523905" y="0"/>
                  </a:lnTo>
                  <a:lnTo>
                    <a:pt x="523905" y="26364"/>
                  </a:lnTo>
                  <a:cubicBezTo>
                    <a:pt x="523905" y="94946"/>
                    <a:pt x="523905" y="277832"/>
                    <a:pt x="523905" y="765527"/>
                  </a:cubicBezTo>
                  <a:cubicBezTo>
                    <a:pt x="523905" y="859012"/>
                    <a:pt x="465221" y="941049"/>
                    <a:pt x="382696" y="962036"/>
                  </a:cubicBezTo>
                  <a:cubicBezTo>
                    <a:pt x="382696" y="962036"/>
                    <a:pt x="382696" y="962036"/>
                    <a:pt x="430377" y="1318804"/>
                  </a:cubicBezTo>
                  <a:cubicBezTo>
                    <a:pt x="430377" y="1322620"/>
                    <a:pt x="430377" y="1326436"/>
                    <a:pt x="430377" y="1326436"/>
                  </a:cubicBezTo>
                  <a:cubicBezTo>
                    <a:pt x="430377" y="1353146"/>
                    <a:pt x="424875" y="1368408"/>
                    <a:pt x="412038" y="1385579"/>
                  </a:cubicBezTo>
                  <a:cubicBezTo>
                    <a:pt x="412038" y="1385579"/>
                    <a:pt x="412038" y="1385579"/>
                    <a:pt x="224982" y="1769057"/>
                  </a:cubicBezTo>
                  <a:cubicBezTo>
                    <a:pt x="197473" y="1820570"/>
                    <a:pt x="133287" y="1837740"/>
                    <a:pt x="83772" y="1807215"/>
                  </a:cubicBezTo>
                  <a:cubicBezTo>
                    <a:pt x="83772" y="1807215"/>
                    <a:pt x="83772" y="1807215"/>
                    <a:pt x="52596" y="1797675"/>
                  </a:cubicBezTo>
                  <a:cubicBezTo>
                    <a:pt x="4915" y="1769057"/>
                    <a:pt x="-13424" y="1700375"/>
                    <a:pt x="10417" y="1646955"/>
                  </a:cubicBezTo>
                  <a:cubicBezTo>
                    <a:pt x="10417" y="1646955"/>
                    <a:pt x="10417" y="1646955"/>
                    <a:pt x="186470" y="1309265"/>
                  </a:cubicBezTo>
                  <a:cubicBezTo>
                    <a:pt x="186470" y="1309265"/>
                    <a:pt x="186470" y="1309265"/>
                    <a:pt x="140623" y="952496"/>
                  </a:cubicBezTo>
                  <a:cubicBezTo>
                    <a:pt x="83772" y="923879"/>
                    <a:pt x="41593" y="864735"/>
                    <a:pt x="34257" y="797960"/>
                  </a:cubicBezTo>
                  <a:cubicBezTo>
                    <a:pt x="52596" y="815131"/>
                    <a:pt x="74603" y="818947"/>
                    <a:pt x="103945" y="818947"/>
                  </a:cubicBezTo>
                  <a:cubicBezTo>
                    <a:pt x="125952" y="818947"/>
                    <a:pt x="151626" y="807500"/>
                    <a:pt x="177301" y="797960"/>
                  </a:cubicBezTo>
                  <a:cubicBezTo>
                    <a:pt x="202975" y="771250"/>
                    <a:pt x="219480" y="744540"/>
                    <a:pt x="224982" y="708291"/>
                  </a:cubicBezTo>
                  <a:cubicBezTo>
                    <a:pt x="235985" y="675858"/>
                    <a:pt x="224982" y="637701"/>
                    <a:pt x="206643" y="605267"/>
                  </a:cubicBezTo>
                  <a:cubicBezTo>
                    <a:pt x="206643" y="605267"/>
                    <a:pt x="206643" y="605267"/>
                    <a:pt x="52596" y="368693"/>
                  </a:cubicBezTo>
                  <a:cubicBezTo>
                    <a:pt x="52596" y="368693"/>
                    <a:pt x="52596" y="368693"/>
                    <a:pt x="318510" y="101594"/>
                  </a:cubicBezTo>
                  <a:cubicBezTo>
                    <a:pt x="344184" y="74884"/>
                    <a:pt x="358397" y="39589"/>
                    <a:pt x="359772" y="4532"/>
                  </a:cubicBezTo>
                  <a:close/>
                  <a:moveTo>
                    <a:pt x="34257" y="0"/>
                  </a:moveTo>
                  <a:lnTo>
                    <a:pt x="47787" y="0"/>
                  </a:lnTo>
                  <a:lnTo>
                    <a:pt x="34257" y="13833"/>
                  </a:lnTo>
                  <a:cubicBezTo>
                    <a:pt x="34257" y="13833"/>
                    <a:pt x="34257" y="13833"/>
                    <a:pt x="34257" y="10255"/>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7" name="任意多边形: 形状 96"/>
            <p:cNvSpPr/>
            <p:nvPr>
              <p:custDataLst>
                <p:tags r:id="rId19"/>
              </p:custDataLst>
            </p:nvPr>
          </p:nvSpPr>
          <p:spPr bwMode="auto">
            <a:xfrm>
              <a:off x="5068303" y="3771901"/>
              <a:ext cx="302844" cy="299589"/>
            </a:xfrm>
            <a:custGeom>
              <a:avLst/>
              <a:gdLst>
                <a:gd name="connsiteX0" fmla="*/ 0 w 302844"/>
                <a:gd name="connsiteY0" fmla="*/ 0 h 299589"/>
                <a:gd name="connsiteX1" fmla="*/ 58078 w 302844"/>
                <a:gd name="connsiteY1" fmla="*/ 0 h 299589"/>
                <a:gd name="connsiteX2" fmla="*/ 79238 w 302844"/>
                <a:gd name="connsiteY2" fmla="*/ 11202 h 299589"/>
                <a:gd name="connsiteX3" fmla="*/ 77780 w 302844"/>
                <a:gd name="connsiteY3" fmla="*/ 2253 h 299589"/>
                <a:gd name="connsiteX4" fmla="*/ 77413 w 302844"/>
                <a:gd name="connsiteY4" fmla="*/ 0 h 299589"/>
                <a:gd name="connsiteX5" fmla="*/ 270358 w 302844"/>
                <a:gd name="connsiteY5" fmla="*/ 0 h 299589"/>
                <a:gd name="connsiteX6" fmla="*/ 271318 w 302844"/>
                <a:gd name="connsiteY6" fmla="*/ 5729 h 299589"/>
                <a:gd name="connsiteX7" fmla="*/ 300366 w 302844"/>
                <a:gd name="connsiteY7" fmla="*/ 178991 h 299589"/>
                <a:gd name="connsiteX8" fmla="*/ 252455 w 302844"/>
                <a:gd name="connsiteY8" fmla="*/ 289579 h 299589"/>
                <a:gd name="connsiteX9" fmla="*/ 156632 w 302844"/>
                <a:gd name="connsiteY9" fmla="*/ 289579 h 299589"/>
                <a:gd name="connsiteX10" fmla="*/ 0 w 302844"/>
                <a:gd name="connsiteY10" fmla="*/ 192338 h 299589"/>
                <a:gd name="connsiteX11" fmla="*/ 0 w 302844"/>
                <a:gd name="connsiteY11" fmla="*/ 42889 h 29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2844" h="299589">
                  <a:moveTo>
                    <a:pt x="0" y="0"/>
                  </a:moveTo>
                  <a:lnTo>
                    <a:pt x="58078" y="0"/>
                  </a:lnTo>
                  <a:lnTo>
                    <a:pt x="79238" y="11202"/>
                  </a:lnTo>
                  <a:cubicBezTo>
                    <a:pt x="79238" y="11202"/>
                    <a:pt x="79238" y="11202"/>
                    <a:pt x="77780" y="2253"/>
                  </a:cubicBezTo>
                  <a:lnTo>
                    <a:pt x="77413" y="0"/>
                  </a:lnTo>
                  <a:lnTo>
                    <a:pt x="270358" y="0"/>
                  </a:lnTo>
                  <a:lnTo>
                    <a:pt x="271318" y="5729"/>
                  </a:lnTo>
                  <a:cubicBezTo>
                    <a:pt x="279074" y="51987"/>
                    <a:pt x="288618" y="108920"/>
                    <a:pt x="300366" y="178991"/>
                  </a:cubicBezTo>
                  <a:cubicBezTo>
                    <a:pt x="309579" y="220938"/>
                    <a:pt x="292995" y="268606"/>
                    <a:pt x="252455" y="289579"/>
                  </a:cubicBezTo>
                  <a:cubicBezTo>
                    <a:pt x="221128" y="302926"/>
                    <a:pt x="191644" y="302926"/>
                    <a:pt x="156632" y="289579"/>
                  </a:cubicBezTo>
                  <a:cubicBezTo>
                    <a:pt x="156632" y="289579"/>
                    <a:pt x="156632" y="289579"/>
                    <a:pt x="0" y="192338"/>
                  </a:cubicBezTo>
                  <a:cubicBezTo>
                    <a:pt x="0" y="192338"/>
                    <a:pt x="0" y="192338"/>
                    <a:pt x="0" y="42889"/>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6" name="任意多边形 47"/>
            <p:cNvSpPr/>
            <p:nvPr>
              <p:custDataLst>
                <p:tags r:id="rId20"/>
              </p:custDataLst>
            </p:nvPr>
          </p:nvSpPr>
          <p:spPr bwMode="auto">
            <a:xfrm>
              <a:off x="4918286" y="47098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solidFill>
              <a:srgbClr val="3498DB"/>
            </a:solid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3" name="组合 2"/>
          <p:cNvGrpSpPr/>
          <p:nvPr>
            <p:custDataLst>
              <p:tags r:id="rId21"/>
            </p:custDataLst>
          </p:nvPr>
        </p:nvGrpSpPr>
        <p:grpSpPr>
          <a:xfrm>
            <a:off x="1113790" y="2202180"/>
            <a:ext cx="9963785" cy="3089275"/>
            <a:chOff x="702803" y="2899583"/>
            <a:chExt cx="9963785" cy="2663190"/>
          </a:xfrm>
        </p:grpSpPr>
        <p:sp>
          <p:nvSpPr>
            <p:cNvPr id="17" name="文本框 16"/>
            <p:cNvSpPr txBox="1"/>
            <p:nvPr>
              <p:custDataLst>
                <p:tags r:id="rId22"/>
              </p:custDataLst>
            </p:nvPr>
          </p:nvSpPr>
          <p:spPr bwMode="auto">
            <a:xfrm>
              <a:off x="703558" y="2899583"/>
              <a:ext cx="25729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gn="l">
                <a:lnSpc>
                  <a:spcPct val="120000"/>
                </a:lnSpc>
                <a:spcBef>
                  <a:spcPct val="0"/>
                </a:spcBef>
              </a:pPr>
              <a:r>
                <a:rPr lang="zh-CN" altLang="en-US" sz="2000"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（一）铁芯</a:t>
              </a:r>
              <a:endParaRPr lang="zh-CN" altLang="en-US" sz="2000"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8" name="文本框 17"/>
            <p:cNvSpPr txBox="1"/>
            <p:nvPr>
              <p:custDataLst>
                <p:tags r:id="rId23"/>
              </p:custDataLst>
            </p:nvPr>
          </p:nvSpPr>
          <p:spPr bwMode="auto">
            <a:xfrm>
              <a:off x="7592942" y="2899583"/>
              <a:ext cx="255512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nSpc>
                  <a:spcPct val="120000"/>
                </a:lnSpc>
                <a:spcBef>
                  <a:spcPct val="0"/>
                </a:spcBef>
              </a:pPr>
              <a:r>
                <a:rPr lang="zh-CN" altLang="en-US" sz="2000" b="1" spc="300" dirty="0">
                  <a:solidFill>
                    <a:srgbClr val="9BBB59"/>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（二）绕组</a:t>
              </a:r>
              <a:endParaRPr lang="zh-CN" altLang="en-US" sz="2000" b="1" spc="300" dirty="0">
                <a:solidFill>
                  <a:srgbClr val="9BBB59"/>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矩形 18"/>
            <p:cNvSpPr/>
            <p:nvPr>
              <p:custDataLst>
                <p:tags r:id="rId24"/>
              </p:custDataLst>
            </p:nvPr>
          </p:nvSpPr>
          <p:spPr bwMode="auto">
            <a:xfrm>
              <a:off x="702803" y="3462193"/>
              <a:ext cx="3154680" cy="210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a:lnSpc>
                  <a:spcPct val="120000"/>
                </a:lnSpc>
                <a:spcBef>
                  <a:spcPct val="0"/>
                </a:spcBef>
              </a:pPr>
              <a:r>
                <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变压器所用的铁芯材料属软磁材料。常用的铁芯材料有硅钢、铍钼合金、铁氧体等。硅钢片用于工频电路中，铍钼合金用于音频电路的微弱磁场，铁氧体在高频电路中应用很广泛，可做收音机中的磁性天线。</a:t>
              </a:r>
              <a:endPar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矩形 19"/>
            <p:cNvSpPr/>
            <p:nvPr>
              <p:custDataLst>
                <p:tags r:id="rId25"/>
              </p:custDataLst>
            </p:nvPr>
          </p:nvSpPr>
          <p:spPr bwMode="auto">
            <a:xfrm>
              <a:off x="7469998" y="3462329"/>
              <a:ext cx="3196590" cy="209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nSpc>
                  <a:spcPct val="120000"/>
                </a:lnSpc>
                <a:spcBef>
                  <a:spcPct val="0"/>
                </a:spcBef>
              </a:pPr>
              <a:r>
                <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变压器的绕组由两个或多个线圈组成。变压器所用的绕组通常用绝缘的铜线绕制，是变压器的电路部分，作用是接收和输出电能，通过电磁感应实现电压、电流的变换。</a:t>
              </a:r>
              <a:endPar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04465" y="302895"/>
            <a:ext cx="54914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二、变压器的工作原理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760730" y="1085850"/>
            <a:ext cx="10671810" cy="34150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（一）变压器的空载运行</a:t>
            </a:r>
            <a:endParaRPr kumimoji="0" b="1" i="0"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空载运行是指变压器原绕组外加交流电压，副绕组开路的情况，如图 4.1.3 所示。变压器在空载状态下，副绕组中电流</a:t>
            </a:r>
            <a:r>
              <a:rPr kumimoji="0" b="0" i="0" u="none" strike="noStrike" kern="1200" cap="none" spc="0" normalizeH="0" baseline="0" noProof="0" dirty="0">
                <a:ln>
                  <a:noFill/>
                </a:ln>
                <a:solidFill>
                  <a:prstClr val="black"/>
                </a:solidFill>
                <a:effectLst/>
                <a:uLnTx/>
                <a:uFillTx/>
                <a:latin typeface="BodoniPS" panose="02070603060706090303" charset="0"/>
                <a:ea typeface="Yu Gothic Medium" panose="020B0500000000000000" charset="-128"/>
                <a:cs typeface="BodoniPS" panose="02070603060706090303" charset="0"/>
                <a:sym typeface="+mn-lt"/>
              </a:rPr>
              <a:t>i</a:t>
            </a:r>
            <a:r>
              <a:rPr kumimoji="0" b="0" i="0" u="none" strike="noStrike" kern="1200" cap="none" spc="0" normalizeH="0" baseline="-25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 0 ，此时原绕组中电流称为空载电流，用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i</a:t>
            </a:r>
            <a:r>
              <a:rPr kumimoji="0" b="0" i="0" u="none" strike="noStrike" kern="1200" cap="none" spc="0" normalizeH="0" baseline="-25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0</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表示。主磁通 </a:t>
            </a:r>
            <a:r>
              <a:rPr kumimoji="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ScriptC" panose="00000400000000000000" charset="0"/>
                <a:sym typeface="+mn-lt"/>
              </a:rPr>
              <a:t>Φ</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沿铁芯闭合，分别在原、副绕组中产生感应电动势 </a:t>
            </a:r>
            <a:r>
              <a:rPr kumimoji="0" b="0" i="0" u="none" strike="noStrike" kern="1200" cap="none" spc="0" normalizeH="0" baseline="0" noProof="0" dirty="0">
                <a:ln>
                  <a:noFill/>
                </a:ln>
                <a:solidFill>
                  <a:prstClr val="black"/>
                </a:solidFill>
                <a:effectLst/>
                <a:uLnTx/>
                <a:uFillTx/>
                <a:latin typeface="BodoniPS" panose="02070603060706090303" charset="0"/>
                <a:ea typeface="方正宋三简体" panose="03000509000000000000" charset="-122"/>
                <a:cs typeface="BodoniPS" panose="02070603060706090303" charset="0"/>
                <a:sym typeface="+mn-lt"/>
              </a:rPr>
              <a:t>e</a:t>
            </a:r>
            <a:r>
              <a:rPr kumimoji="0" b="0" i="0" u="none" strike="noStrike" kern="1200" cap="none" spc="0" normalizeH="0" baseline="-25000" noProof="0" dirty="0">
                <a:ln>
                  <a:noFill/>
                </a:ln>
                <a:solidFill>
                  <a:prstClr val="black"/>
                </a:solidFill>
                <a:effectLst/>
                <a:uLnTx/>
                <a:uFillTx/>
                <a:latin typeface="BodoniPS" panose="02070603060706090303" charset="0"/>
                <a:ea typeface="方正宋三简体" panose="03000509000000000000" charset="-122"/>
                <a:cs typeface="BodoniPS" panose="02070603060706090303" charset="0"/>
                <a:sym typeface="+mn-lt"/>
              </a:rPr>
              <a:t>1 </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和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e</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2</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即</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假设 </a:t>
            </a:r>
            <a:r>
              <a:rPr kumimoji="0" b="0" i="0" u="none" strike="noStrike" kern="1200" cap="none" spc="0" normalizeH="0" baseline="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u</a:t>
            </a:r>
            <a:r>
              <a:rPr kumimoji="0" b="0" i="0" u="none" strike="noStrike" kern="1200" cap="none" spc="0" normalizeH="0" baseline="-25000" noProof="0" dirty="0">
                <a:ln>
                  <a:noFill/>
                </a:ln>
                <a:solidFill>
                  <a:prstClr val="black"/>
                </a:solidFill>
                <a:effectLst/>
                <a:uLnTx/>
                <a:uFillTx/>
                <a:latin typeface="BodoniPS" panose="02070603060706090303" charset="0"/>
                <a:ea typeface="微软雅黑" panose="020B0503020204020204" charset="-122"/>
                <a:cs typeface="BodoniPS" panose="02070603060706090303" charset="0"/>
                <a:sym typeface="+mn-lt"/>
              </a:rPr>
              <a:t>1</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为正弦量，忽略绕组的电阻及漏磁通的影响，可得</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2650490" y="2890520"/>
            <a:ext cx="4810125" cy="1076325"/>
          </a:xfrm>
          <a:prstGeom prst="rect">
            <a:avLst/>
          </a:prstGeom>
        </p:spPr>
      </p:pic>
      <p:pic>
        <p:nvPicPr>
          <p:cNvPr id="4" name="图片 3"/>
          <p:cNvPicPr>
            <a:picLocks noChangeAspect="1"/>
          </p:cNvPicPr>
          <p:nvPr/>
        </p:nvPicPr>
        <p:blipFill>
          <a:blip r:embed="rId2"/>
          <a:stretch>
            <a:fillRect/>
          </a:stretch>
        </p:blipFill>
        <p:spPr>
          <a:xfrm>
            <a:off x="2806065" y="4700270"/>
            <a:ext cx="6343650" cy="1047750"/>
          </a:xfrm>
          <a:prstGeom prst="rect">
            <a:avLst/>
          </a:prstGeom>
        </p:spPr>
      </p:pic>
      <p:pic>
        <p:nvPicPr>
          <p:cNvPr id="5" name="图片 4"/>
          <p:cNvPicPr>
            <a:picLocks noChangeAspect="1"/>
          </p:cNvPicPr>
          <p:nvPr/>
        </p:nvPicPr>
        <p:blipFill>
          <a:blip r:embed="rId3"/>
          <a:stretch>
            <a:fillRect/>
          </a:stretch>
        </p:blipFill>
        <p:spPr>
          <a:xfrm>
            <a:off x="7724775" y="2602230"/>
            <a:ext cx="3810000" cy="2247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ags/tag1.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8_2*l_h_f*1_1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4094488189,&quot;left&quot;:60.077053347610125,&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1470_1*m_h_i*1_2_5"/>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101.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70_1*m_h_f*1_2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0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70_1*m_h_a*1_2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3.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1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1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5,&quot;colorType&quot;:1,&quot;foreColorIndex&quot;:5,&quot;pos&quot;:1,&quot;transparency&quot;:0},{&quot;brightness&quot;:0.20000000298023224,&quot;colorType&quot;:1,&quot;foreColorIndex&quot;:5,&quot;pos&quot;:0.23000000417232513,&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112.xml><?xml version="1.0" encoding="utf-8"?>
<p:tagLst xmlns:p="http://schemas.openxmlformats.org/presentationml/2006/main">
  <p:tag name="KSO_WM_DIAGRAM_VIRTUALLY_FRAME" val="{&quot;height&quot;:315.7285039370078,&quot;left&quot;:131.45,&quot;top&quot;:155.3744881889764,&quot;width&quot;:722.8}"/>
</p:tagLst>
</file>

<file path=ppt/tags/tag113.xml><?xml version="1.0" encoding="utf-8"?>
<p:tagLst xmlns:p="http://schemas.openxmlformats.org/presentationml/2006/main">
  <p:tag name="KSO_WM_DIAGRAM_VIRTUALLY_FRAME" val="{&quot;height&quot;:315.7285039370078,&quot;left&quot;:131.45,&quot;top&quot;:155.3744881889764,&quot;width&quot;:722.8}"/>
</p:tagLst>
</file>

<file path=ppt/tags/tag114.xml><?xml version="1.0" encoding="utf-8"?>
<p:tagLst xmlns:p="http://schemas.openxmlformats.org/presentationml/2006/main">
  <p:tag name="KSO_WM_DIAGRAM_VIRTUALLY_FRAME" val="{&quot;height&quot;:315.7285039370078,&quot;left&quot;:131.45,&quot;top&quot;:155.3744881889764,&quot;width&quot;:722.8}"/>
</p:tagLst>
</file>

<file path=ppt/tags/tag115.xml><?xml version="1.0" encoding="utf-8"?>
<p:tagLst xmlns:p="http://schemas.openxmlformats.org/presentationml/2006/main">
  <p:tag name="KSO_WM_DIAGRAM_VIRTUALLY_FRAME" val="{&quot;height&quot;:315.7285039370078,&quot;left&quot;:131.45,&quot;top&quot;:155.3744881889764,&quot;width&quot;:722.8}"/>
</p:tagLst>
</file>

<file path=ppt/tags/tag116.xml><?xml version="1.0" encoding="utf-8"?>
<p:tagLst xmlns:p="http://schemas.openxmlformats.org/presentationml/2006/main">
  <p:tag name="KSO_WM_DIAGRAM_VIRTUALLY_FRAME" val="{&quot;height&quot;:315.7285039370078,&quot;left&quot;:131.45,&quot;top&quot;:155.3744881889764,&quot;width&quot;:722.8}"/>
</p:tagLst>
</file>

<file path=ppt/tags/tag117.xml><?xml version="1.0" encoding="utf-8"?>
<p:tagLst xmlns:p="http://schemas.openxmlformats.org/presentationml/2006/main">
  <p:tag name="KSO_WM_DIAGRAM_VIRTUALLY_FRAME" val="{&quot;height&quot;:315.7285039370078,&quot;left&quot;:131.45,&quot;top&quot;:155.3744881889764,&quot;width&quot;:722.8}"/>
</p:tagLst>
</file>

<file path=ppt/tags/tag118.xml><?xml version="1.0" encoding="utf-8"?>
<p:tagLst xmlns:p="http://schemas.openxmlformats.org/presentationml/2006/main">
  <p:tag name="KSO_WM_DIAGRAM_VIRTUALLY_FRAME" val="{&quot;height&quot;:315.7285039370078,&quot;left&quot;:131.45,&quot;top&quot;:155.3744881889764,&quot;width&quot;:722.8}"/>
</p:tagLst>
</file>

<file path=ppt/tags/tag119.xml><?xml version="1.0" encoding="utf-8"?>
<p:tagLst xmlns:p="http://schemas.openxmlformats.org/presentationml/2006/main">
  <p:tag name="KSO_WM_DIAGRAM_VIRTUALLY_FRAME" val="{&quot;height&quot;:315.7285039370078,&quot;left&quot;:131.45,&quot;top&quot;:155.3744881889764,&quot;width&quot;:722.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20000000298023224,&quot;colorType&quot;:1,&quot;foreColorIndex&quot;:5,&quot;pos&quot;:0.699999988079071,&quot;transparency&quot;:0},{&quot;brightness&quot;:0.800000011920929,&quot;colorType&quot;:1,&quot;foreColorIndex&quot;:5,&quot;pos&quot;:0,&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20.xml><?xml version="1.0" encoding="utf-8"?>
<p:tagLst xmlns:p="http://schemas.openxmlformats.org/presentationml/2006/main">
  <p:tag name="KSO_WM_DIAGRAM_VIRTUALLY_FRAME" val="{&quot;height&quot;:315.7285039370078,&quot;left&quot;:131.45,&quot;top&quot;:155.3744881889764,&quot;width&quot;:722.8}"/>
</p:tagLst>
</file>

<file path=ppt/tags/tag121.xml><?xml version="1.0" encoding="utf-8"?>
<p:tagLst xmlns:p="http://schemas.openxmlformats.org/presentationml/2006/main">
  <p:tag name="KSO_WM_DIAGRAM_VIRTUALLY_FRAME" val="{&quot;height&quot;:315.7285039370078,&quot;left&quot;:131.45,&quot;top&quot;:155.3744881889764,&quot;width&quot;:722.8}"/>
</p:tagLst>
</file>

<file path=ppt/tags/tag122.xml><?xml version="1.0" encoding="utf-8"?>
<p:tagLst xmlns:p="http://schemas.openxmlformats.org/presentationml/2006/main">
  <p:tag name="KSO_WM_DIAGRAM_VIRTUALLY_FRAME" val="{&quot;height&quot;:315.7285039370078,&quot;left&quot;:131.45,&quot;top&quot;:155.3744881889764,&quot;width&quot;:722.8}"/>
</p:tagLst>
</file>

<file path=ppt/tags/tag123.xml><?xml version="1.0" encoding="utf-8"?>
<p:tagLst xmlns:p="http://schemas.openxmlformats.org/presentationml/2006/main">
  <p:tag name="KSO_WM_DIAGRAM_VIRTUALLY_FRAME" val="{&quot;height&quot;:315.7285039370078,&quot;left&quot;:131.45,&quot;top&quot;:155.3744881889764,&quot;width&quot;:722.8}"/>
</p:tagLst>
</file>

<file path=ppt/tags/tag124.xml><?xml version="1.0" encoding="utf-8"?>
<p:tagLst xmlns:p="http://schemas.openxmlformats.org/presentationml/2006/main">
  <p:tag name="KSO_WM_DIAGRAM_VIRTUALLY_FRAME" val="{&quot;height&quot;:315.7285039370078,&quot;left&quot;:131.45,&quot;top&quot;:155.3744881889764,&quot;width&quot;:722.8}"/>
</p:tagLst>
</file>

<file path=ppt/tags/tag125.xml><?xml version="1.0" encoding="utf-8"?>
<p:tagLst xmlns:p="http://schemas.openxmlformats.org/presentationml/2006/main">
  <p:tag name="KSO_WM_TEMPLATE_CATEGORY" val="diagram"/>
  <p:tag name="KSO_WM_TEMPLATE_INDEX" val="20187697"/>
  <p:tag name="KSO_WM_UNIT_ID" val="diagram20187697_3*q_h_i*1_2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3"/>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TEMPLATE_CATEGORY" val="diagram"/>
  <p:tag name="KSO_WM_TEMPLATE_INDEX" val="20187697"/>
  <p:tag name="KSO_WM_UNIT_ID" val="diagram20187697_3*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TEMPLATE_CATEGORY" val="diagram"/>
  <p:tag name="KSO_WM_TEMPLATE_INDEX" val="20187697"/>
  <p:tag name="KSO_WM_UNIT_ID" val="diagram20187697_3*q_h_i*1_4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3"/>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TEMPLATE_CATEGORY" val="diagram"/>
  <p:tag name="KSO_WM_TEMPLATE_INDEX" val="20187697"/>
  <p:tag name="KSO_WM_UNIT_ID" val="diagram20187697_3*q_h_i*1_1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TEMPLATE_CATEGORY" val="diagram"/>
  <p:tag name="KSO_WM_TEMPLATE_INDEX" val="20187697"/>
  <p:tag name="KSO_WM_UNIT_ID" val="diagram20187697_3*q_h_i*1_2_5"/>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5"/>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2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5,&quot;colorType&quot;:1,&quot;foreColorIndex&quot;:6,&quot;pos&quot;:1,&quot;transparency&quot;:0},{&quot;brightness&quot;:0.20000000298023224,&quot;colorType&quot;:1,&quot;foreColorIndex&quot;:6,&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30.xml><?xml version="1.0" encoding="utf-8"?>
<p:tagLst xmlns:p="http://schemas.openxmlformats.org/presentationml/2006/main">
  <p:tag name="KSO_WM_TEMPLATE_CATEGORY" val="diagram"/>
  <p:tag name="KSO_WM_TEMPLATE_INDEX" val="20187697"/>
  <p:tag name="KSO_WM_UNIT_ID" val="diagram20187697_3*q_h_i*1_4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4"/>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TEMPLATE_CATEGORY" val="diagram"/>
  <p:tag name="KSO_WM_TEMPLATE_INDEX" val="20187697"/>
  <p:tag name="KSO_WM_UNIT_ID" val="diagram20187697_3*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TEMPLATE_CATEGORY" val="diagram"/>
  <p:tag name="KSO_WM_TEMPLATE_INDEX" val="20187697"/>
  <p:tag name="KSO_WM_UNIT_ID" val="diagram20187697_3*q_h_i*1_1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TEMPLATE_CATEGORY" val="diagram"/>
  <p:tag name="KSO_WM_TEMPLATE_INDEX" val="20187697"/>
  <p:tag name="KSO_WM_UNIT_ID" val="diagram20187697_3*q_h_i*1_2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4"/>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TEMPLATE_CATEGORY" val="diagram"/>
  <p:tag name="KSO_WM_TEMPLATE_INDEX" val="20187697"/>
  <p:tag name="KSO_WM_UNIT_ID" val="diagram20187697_3*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VALUE" val="6"/>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135.xml><?xml version="1.0" encoding="utf-8"?>
<p:tagLst xmlns:p="http://schemas.openxmlformats.org/presentationml/2006/main">
  <p:tag name="KSO_WM_TEMPLATE_CATEGORY" val="diagram"/>
  <p:tag name="KSO_WM_TEMPLATE_INDEX" val="20187697"/>
  <p:tag name="KSO_WM_UNIT_ID" val="diagram20187697_3*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36.xml><?xml version="1.0" encoding="utf-8"?>
<p:tagLst xmlns:p="http://schemas.openxmlformats.org/presentationml/2006/main">
  <p:tag name="KSO_WM_TEMPLATE_CATEGORY" val="diagram"/>
  <p:tag name="KSO_WM_TEMPLATE_INDEX" val="20187697"/>
  <p:tag name="KSO_WM_UNIT_ID" val="diagram20187697_3*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VALUE" val="6"/>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37.xml><?xml version="1.0" encoding="utf-8"?>
<p:tagLst xmlns:p="http://schemas.openxmlformats.org/presentationml/2006/main">
  <p:tag name="KSO_WM_TEMPLATE_CATEGORY" val="diagram"/>
  <p:tag name="KSO_WM_TEMPLATE_INDEX" val="20187697"/>
  <p:tag name="KSO_WM_UNIT_ID" val="diagram20187697_3*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38.xml><?xml version="1.0" encoding="utf-8"?>
<p:tagLst xmlns:p="http://schemas.openxmlformats.org/presentationml/2006/main">
  <p:tag name="KSO_WM_TEMPLATE_CATEGORY" val="diagram"/>
  <p:tag name="KSO_WM_TEMPLATE_INDEX" val="20187697"/>
  <p:tag name="KSO_WM_UNIT_ID" val="diagram20187697_3*q_h_a*1_4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4_1"/>
  <p:tag name="KSO_WM_UNIT_VALUE" val="6"/>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39.xml><?xml version="1.0" encoding="utf-8"?>
<p:tagLst xmlns:p="http://schemas.openxmlformats.org/presentationml/2006/main">
  <p:tag name="KSO_WM_TEMPLATE_CATEGORY" val="diagram"/>
  <p:tag name="KSO_WM_TEMPLATE_INDEX" val="20187697"/>
  <p:tag name="KSO_WM_UNIT_ID" val="diagram20187697_3*q_h_f*1_4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4_1"/>
  <p:tag name="KSO_WM_UNIT_VALUE" val="34"/>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20000000298023224,&quot;colorType&quot;:1,&quot;foreColorIndex&quot;:6,&quot;pos&quot;:0.699999988079071,&quot;transparency&quot;:0},{&quot;brightness&quot;:0.800000011920929,&quot;colorType&quot;:1,&quot;foreColorIndex&quot;:5,&quot;pos&quot;:0,&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40.xml><?xml version="1.0" encoding="utf-8"?>
<p:tagLst xmlns:p="http://schemas.openxmlformats.org/presentationml/2006/main">
  <p:tag name="KSO_WM_TEMPLATE_CATEGORY" val="diagram"/>
  <p:tag name="KSO_WM_TEMPLATE_INDEX" val="20187697"/>
  <p:tag name="KSO_WM_UNIT_ID" val="diagram20187697_3*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VALUE" val="6"/>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41.xml><?xml version="1.0" encoding="utf-8"?>
<p:tagLst xmlns:p="http://schemas.openxmlformats.org/presentationml/2006/main">
  <p:tag name="KSO_WM_TEMPLATE_CATEGORY" val="diagram"/>
  <p:tag name="KSO_WM_TEMPLATE_INDEX" val="20187697"/>
  <p:tag name="KSO_WM_UNIT_ID" val="diagram20187697_3*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VALUE" val="36"/>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42.xml><?xml version="1.0" encoding="utf-8"?>
<p:tagLst xmlns:p="http://schemas.openxmlformats.org/presentationml/2006/main">
  <p:tag name="commondata" val="eyJjb3VudCI6MjQsImhkaWQiOiJlZDVjNGNhOWYzYTk3Y2I4N2U5YTE3MjhkMjhiZTRiMiIsInVzZXJDb3VudCI6MjR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3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5,&quot;colorType&quot;:1,&quot;foreColorIndex&quot;:7,&quot;pos&quot;:1,&quot;transparency&quot;:0},{&quot;brightness&quot;:0.20000000298023224,&quot;colorType&quot;:1,&quot;foreColorIndex&quot;:7,&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20000000298023224,&quot;colorType&quot;:1,&quot;foreColorIndex&quot;:7,&quot;pos&quot;:0.699999988079071,&quot;transparency&quot;:0},{&quot;brightness&quot;:0.800000011920929,&quot;colorType&quot;:1,&quot;foreColorIndex&quot;:5,&quot;pos&quot;:0,&quot;transparency&quot;:0},{&quot;brightness&quot;:0,&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8_2*l_h_f*1_2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8_2*l_h_f*1_3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4094488189,&quot;left&quot;:60.077053347610125,&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2*l_h_x*1_2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3"/>
  <p:tag name="KSO_WM_UNIT_VALUE" val="120*124"/>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20.xml><?xml version="1.0" encoding="utf-8"?>
<p:tagLst xmlns:p="http://schemas.openxmlformats.org/presentationml/2006/main">
  <p:tag name="KSO_WM_DIAGRAM_VERSION" val="3"/>
  <p:tag name="KSO_WM_DIAGRAM_COLOR_TRICK" val="4"/>
  <p:tag name="KSO_WM_DIAGRAM_COLOR_TEXT_CAN_REMOVE" val="n"/>
  <p:tag name="KSO_WM_UNIT_VALUE" val="115*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8_2*l_h_x*1_1_1"/>
  <p:tag name="KSO_WM_TEMPLATE_CATEGORY" val="diagram"/>
  <p:tag name="KSO_WM_TEMPLATE_INDEX" val="20230928"/>
  <p:tag name="KSO_WM_UNIT_LAYERLEVEL" val="1_1_1"/>
  <p:tag name="KSO_WM_TAG_VERSION" val="3.0"/>
  <p:tag name="KSO_WM_BEAUTIFY_FLAG" val="#wm#"/>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2*l_h_x*1_3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3"/>
  <p:tag name="KSO_WM_UNIT_VALUE" val="113*113"/>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USESOURCEFORMAT_APPLY" val="1"/>
</p:tagLst>
</file>

<file path=ppt/tags/tag22.xml><?xml version="1.0" encoding="utf-8"?>
<p:tagLst xmlns:p="http://schemas.openxmlformats.org/presentationml/2006/main">
  <p:tag name="KSO_WM_SLIDE_ID" val="diagram2023092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0928"/>
  <p:tag name="KSO_WM_SLIDE_TYPE" val="text"/>
  <p:tag name="KSO_WM_SLIDE_SUBTYPE" val="diag"/>
  <p:tag name="KSO_WM_SLIDE_SIZE" val="829*267.9"/>
  <p:tag name="KSO_WM_SLIDE_POSITION" val="66.95*170.75"/>
  <p:tag name="KSO_WM_SLIDE_LAYOUT" val="a_l"/>
  <p:tag name="KSO_WM_SLIDE_LAYOUT_CNT" val="1_1"/>
  <p:tag name="KSO_WM_SPECIAL_SOURCE" val="bdnull"/>
  <p:tag name="KSO_WM_DIAGRAM_GROUP_CODE" val="l1-1"/>
  <p:tag name="KSO_WM_SLIDE_DIAGTYPE" val="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636_1*i*1"/>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DIAGRAM_VIRTUALLY_FRAME" val="{&quot;height&quot;:266.763779527559,&quot;left&quot;:87.7,&quot;top&quot;:173.4,&quot;width&quot;:784.5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636_1*r_i*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636_1*r_i*1_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636_1*r_i*1_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636_1*r_i*1_7"/>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636_1*r_i*1_9"/>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636_1*i*2"/>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DIAGRAM_VIRTUALLY_FRAME" val="{&quot;height&quot;:266.763779527559,&quot;left&quot;:87.7,&quot;top&quot;:173.4,&quot;width&quot;:784.5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8636_1*r_i*1_10"/>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636_1*r_i*1_1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636_1*r_i*1_1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636_1*r_i*1_1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636_1*r_i*1_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88636_1*i*3"/>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DIAGRAM_VIRTUALLY_FRAME" val="{&quot;height&quot;:266.763779527559,&quot;left&quot;:87.7,&quot;top&quot;:173.4,&quot;width&quot;:784.5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636_1*r_i*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636_1*r_i*1_8"/>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4"/>
  <p:tag name="KSO_WM_UNIT_ID" val="diagram20188636_1*i*4"/>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DIAGRAM_VIRTUALLY_FRAME" val="{&quot;height&quot;:266.763779527559,&quot;left&quot;:87.7,&quot;top&quot;:173.4,&quot;width&quot;:784.5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636_1*r_i*1_1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636_1*r_i*1_1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636_1*r_i*1_1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636_1*r_i*1_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DIAGRAM_VIRTUALLY_FRAME" val="{&quot;height&quot;:266.763779527559,&quot;left&quot;:87.7,&quot;top&quot;:173.4,&quot;width&quot;:784.5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5"/>
  <p:tag name="KSO_WM_UNIT_ID" val="diagram20188636_1*i*5"/>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DIAGRAM_VIRTUALLY_FRAME" val="{&quot;height&quot;:266.763779527559,&quot;left&quot;:87.7,&quot;top&quot;:173.4,&quot;width&quot;:784.55}"/>
</p:tagLst>
</file>

<file path=ppt/tags/tag44.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636_1*r_t*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6"/>
  <p:tag name="KSO_WM_UNIT_TEXT_FILL_TYPE" val="1"/>
  <p:tag name="KSO_WM_DIAGRAM_VIRTUALLY_FRAME" val="{&quot;height&quot;:266.763779527559,&quot;left&quot;:87.7,&quot;top&quot;:173.4,&quot;width&quot;:784.55}"/>
</p:tagLst>
</file>

<file path=ppt/tags/tag45.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636_1*r_t*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DIAGRAM_VIRTUALLY_FRAME" val="{&quot;height&quot;:266.763779527559,&quot;left&quot;:87.7,&quot;top&quot;:173.4,&quot;width&quot;:784.55}"/>
</p:tagLst>
</file>

<file path=ppt/tags/tag46.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636_1*r_v*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DIAGRAM_VIRTUALLY_FRAME" val="{&quot;height&quot;:266.763779527559,&quot;left&quot;:87.7,&quot;top&quot;:173.4,&quot;width&quot;:784.55}"/>
</p:tagLst>
</file>

<file path=ppt/tags/tag47.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636_1*r_v*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DIAGRAM_VIRTUALLY_FRAME" val="{&quot;height&quot;:266.763779527559,&quot;left&quot;:87.7,&quot;top&quot;:173.4,&quot;width&quot;:784.55}"/>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5*m_i*1_1"/>
  <p:tag name="KSO_WM_UNIT_CLEAR" val="1"/>
  <p:tag name="KSO_WM_UNIT_LAYERLEVEL" val="1_1"/>
  <p:tag name="KSO_WM_DIAGRAM_GROUP_CODE" val="m1-1"/>
  <p:tag name="KSO_WM_UNIT_TEXT_FILL_FORE_SCHEMECOLOR_INDEX" val="2"/>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5*m_i*1_4"/>
  <p:tag name="KSO_WM_UNIT_CLEAR" val="1"/>
  <p:tag name="KSO_WM_UNIT_LAYERLEVEL" val="1_1"/>
  <p:tag name="KSO_WM_DIAGRAM_GROUP_CODE" val="m1-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5*m_i*1_5"/>
  <p:tag name="KSO_WM_UNIT_CLEAR" val="1"/>
  <p:tag name="KSO_WM_UNIT_LAYERLEVEL" val="1_1"/>
  <p:tag name="KSO_WM_DIAGRAM_GROUP_CODE" val="m1-1"/>
  <p:tag name="KSO_WM_UNIT_TEXT_FILL_FORE_SCHEMECOLOR_INDEX" val="2"/>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5*m_i*1_6"/>
  <p:tag name="KSO_WM_UNIT_CLEAR" val="1"/>
  <p:tag name="KSO_WM_UNIT_LAYERLEVEL" val="1_1"/>
  <p:tag name="KSO_WM_DIAGRAM_GROUP_CODE" val="m1-1"/>
  <p:tag name="KSO_WM_UNIT_TEXT_FILL_FORE_SCHEMECOLOR_INDEX" val="2"/>
  <p:tag name="KSO_WM_UNIT_TEXT_FILL_TYPE" val="1"/>
</p:tagLst>
</file>

<file path=ppt/tags/tag52.xml><?xml version="1.0" encoding="utf-8"?>
<p:tagLst xmlns:p="http://schemas.openxmlformats.org/presentationml/2006/main">
  <p:tag name="KSO_WM_TAG_VERSION" val="1.0"/>
  <p:tag name="KSO_WM_BEAUTIFY_FLAG" val="#wm#"/>
  <p:tag name="KSO_WM_UNIT_TYPE" val="i"/>
  <p:tag name="KSO_WM_UNIT_ID" val="diagram160330_5*i*5"/>
  <p:tag name="KSO_WM_TEMPLATE_CATEGORY" val="diagram"/>
  <p:tag name="KSO_WM_TEMPLATE_INDEX" val="160330"/>
  <p:tag name="KSO_WM_UNIT_INDEX" val="5"/>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5*m_i*1_2"/>
  <p:tag name="KSO_WM_UNIT_CLEAR" val="1"/>
  <p:tag name="KSO_WM_UNIT_LAYERLEVEL" val="1_1"/>
  <p:tag name="KSO_WM_DIAGRAM_GROUP_CODE" val="m1-1"/>
  <p:tag name="KSO_WM_UNIT_TEXT_FILL_FORE_SCHEMECOLOR_INDEX" val="2"/>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5*m_i*1_3"/>
  <p:tag name="KSO_WM_UNIT_CLEAR" val="1"/>
  <p:tag name="KSO_WM_UNIT_LAYERLEVEL" val="1_1"/>
  <p:tag name="KSO_WM_DIAGRAM_GROUP_CODE" val="m1-1"/>
  <p:tag name="KSO_WM_UNIT_FILL_FORE_SCHEMECOLOR_INDEX" val="9"/>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5_1"/>
  <p:tag name="KSO_WM_UNIT_ID" val="diagram160330_5*m_h_a*1_5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9"/>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5_1"/>
  <p:tag name="KSO_WM_UNIT_ID" val="diagram160330_5*m_h_f*1_5_1"/>
  <p:tag name="KSO_WM_UNIT_CLEAR" val="1"/>
  <p:tag name="KSO_WM_UNIT_LAYERLEVEL" val="1_1_1"/>
  <p:tag name="KSO_WM_UNIT_VALUE" val="24"/>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BEAUTIFY_FLAG" val="#wm#"/>
  <p:tag name="KSO_WM_UNIT_TYPE" val="i"/>
  <p:tag name="KSO_WM_UNIT_ID" val="diagram160330_5*i*14"/>
  <p:tag name="KSO_WM_TEMPLATE_CATEGORY" val="diagram"/>
  <p:tag name="KSO_WM_TEMPLATE_INDEX" val="160330"/>
  <p:tag name="KSO_WM_UNIT_INDEX" val="14"/>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5*m_h_a*1_2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2_1"/>
  <p:tag name="KSO_WM_UNIT_ID" val="diagram160330_5*m_h_f*1_2_1"/>
  <p:tag name="KSO_WM_UNIT_CLEAR" val="1"/>
  <p:tag name="KSO_WM_UNIT_LAYERLEVEL" val="1_1_1"/>
  <p:tag name="KSO_WM_UNIT_VALUE" val="24"/>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5*m_i*1_7"/>
  <p:tag name="KSO_WM_UNIT_CLEAR" val="1"/>
  <p:tag name="KSO_WM_UNIT_LAYERLEVEL" val="1_1"/>
  <p:tag name="KSO_WM_DIAGRAM_GROUP_CODE" val="m1-1"/>
  <p:tag name="KSO_WM_UNIT_TEXT_FILL_FORE_SCHEMECOLOR_INDEX" val="2"/>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5*m_i*1_8"/>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62.xml><?xml version="1.0" encoding="utf-8"?>
<p:tagLst xmlns:p="http://schemas.openxmlformats.org/presentationml/2006/main">
  <p:tag name="KSO_WM_TAG_VERSION" val="1.0"/>
  <p:tag name="KSO_WM_BEAUTIFY_FLAG" val="#wm#"/>
  <p:tag name="KSO_WM_UNIT_TYPE" val="i"/>
  <p:tag name="KSO_WM_UNIT_ID" val="diagram160330_5*i*23"/>
  <p:tag name="KSO_WM_TEMPLATE_CATEGORY" val="diagram"/>
  <p:tag name="KSO_WM_TEMPLATE_INDEX" val="160330"/>
  <p:tag name="KSO_WM_UNIT_INDEX" val="23"/>
</p:tagLst>
</file>

<file path=ppt/tags/tag6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9"/>
  <p:tag name="KSO_WM_UNIT_ID" val="diagram160330_5*m_i*1_9"/>
  <p:tag name="KSO_WM_UNIT_CLEAR" val="1"/>
  <p:tag name="KSO_WM_UNIT_LAYERLEVEL" val="1_1"/>
  <p:tag name="KSO_WM_DIAGRAM_GROUP_CODE" val="m1-1"/>
  <p:tag name="KSO_WM_UNIT_TEXT_FILL_FORE_SCHEMECOLOR_INDEX" val="2"/>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0"/>
  <p:tag name="KSO_WM_UNIT_ID" val="diagram160330_5*m_i*1_10"/>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4_1"/>
  <p:tag name="KSO_WM_UNIT_ID" val="diagram160330_5*m_h_a*1_4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8"/>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4_1"/>
  <p:tag name="KSO_WM_UNIT_ID" val="diagram160330_5*m_h_f*1_4_1"/>
  <p:tag name="KSO_WM_UNIT_CLEAR" val="1"/>
  <p:tag name="KSO_WM_UNIT_LAYERLEVEL" val="1_1_1"/>
  <p:tag name="KSO_WM_UNIT_VALUE" val="24"/>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UNIT_TYPE" val="i"/>
  <p:tag name="KSO_WM_UNIT_ID" val="diagram160330_5*i*32"/>
  <p:tag name="KSO_WM_TEMPLATE_CATEGORY" val="diagram"/>
  <p:tag name="KSO_WM_TEMPLATE_INDEX" val="160330"/>
  <p:tag name="KSO_WM_UNIT_INDEX" val="32"/>
</p:tagLst>
</file>

<file path=ppt/tags/tag6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1"/>
  <p:tag name="KSO_WM_UNIT_ID" val="diagram160330_5*m_i*1_11"/>
  <p:tag name="KSO_WM_UNIT_CLEAR" val="1"/>
  <p:tag name="KSO_WM_UNIT_LAYERLEVEL" val="1_1"/>
  <p:tag name="KSO_WM_DIAGRAM_GROUP_CODE" val="m1-1"/>
  <p:tag name="KSO_WM_UNIT_TEXT_FILL_FORE_SCHEMECOLOR_INDEX" val="2"/>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2"/>
  <p:tag name="KSO_WM_UNIT_ID" val="diagram160330_5*m_i*1_1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7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5*m_h_a*1_1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1_1"/>
  <p:tag name="KSO_WM_UNIT_ID" val="diagram160330_5*m_h_f*1_1_1"/>
  <p:tag name="KSO_WM_UNIT_CLEAR" val="1"/>
  <p:tag name="KSO_WM_UNIT_LAYERLEVEL" val="1_1_1"/>
  <p:tag name="KSO_WM_UNIT_VALUE" val="24"/>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BEAUTIFY_FLAG" val="#wm#"/>
  <p:tag name="KSO_WM_UNIT_TYPE" val="i"/>
  <p:tag name="KSO_WM_UNIT_ID" val="diagram160330_5*i*41"/>
  <p:tag name="KSO_WM_TEMPLATE_CATEGORY" val="diagram"/>
  <p:tag name="KSO_WM_TEMPLATE_INDEX" val="160330"/>
  <p:tag name="KSO_WM_UNIT_INDEX" val="4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3"/>
  <p:tag name="KSO_WM_UNIT_ID" val="diagram160330_5*m_i*1_13"/>
  <p:tag name="KSO_WM_UNIT_CLEAR" val="1"/>
  <p:tag name="KSO_WM_UNIT_LAYERLEVEL" val="1_1"/>
  <p:tag name="KSO_WM_DIAGRAM_GROUP_CODE" val="m1-1"/>
  <p:tag name="KSO_WM_UNIT_TEXT_FILL_FORE_SCHEMECOLOR_INDEX" val="2"/>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4"/>
  <p:tag name="KSO_WM_UNIT_ID" val="diagram160330_5*m_i*1_14"/>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5*m_h_a*1_3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3_1"/>
  <p:tag name="KSO_WM_UNIT_ID" val="diagram160330_5*m_h_f*1_3_1"/>
  <p:tag name="KSO_WM_UNIT_CLEAR" val="1"/>
  <p:tag name="KSO_WM_UNIT_LAYERLEVEL" val="1_1_1"/>
  <p:tag name="KSO_WM_UNIT_VALUE" val="24"/>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395.377716535433,&quot;left&quot;:78.6,&quot;top&quot;:89.77228346456693,&quot;width&quot;:804.8585039370079}"/>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1*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395.377716535433,&quot;left&quot;:78.6,&quot;top&quot;:89.77228346456693,&quot;width&quot;:804.858503937007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1*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95.377716535433,&quot;left&quot;:78.6,&quot;top&quot;:89.77228346456693,&quot;width&quot;:804.858503937007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80.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1*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395.377716535433,&quot;left&quot;:78.6,&quot;top&quot;:89.77228346456693,&quot;width&quot;:804.8585039370079}"/>
</p:tagLst>
</file>

<file path=ppt/tags/tag8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1*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395.377716535433,&quot;left&quot;:78.6,&quot;top&quot;:89.77228346456693,&quot;width&quot;:804.8585039370079}"/>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1*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 name="KSO_WM_DIAGRAM_VIRTUALLY_FRAME" val="{&quot;height&quot;:395.377716535433,&quot;left&quot;:78.6,&quot;top&quot;:89.77228346456693,&quot;width&quot;:804.858503937007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1*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DIAGRAM_VIRTUALLY_FRAME" val="{&quot;height&quot;:395.377716535433,&quot;left&quot;:78.6,&quot;top&quot;:89.77228346456693,&quot;width&quot;:804.8585039370079}"/>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1*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95.377716535433,&quot;left&quot;:78.6,&quot;top&quot;:89.77228346456693,&quot;width&quot;:804.8585039370079}"/>
</p:tagLst>
</file>

<file path=ppt/tags/tag85.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1*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395.377716535433,&quot;left&quot;:78.6,&quot;top&quot;:89.77228346456693,&quot;width&quot;:804.8585039370079}"/>
</p:tagLst>
</file>

<file path=ppt/tags/tag8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1*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395.377716535433,&quot;left&quot;:78.6,&quot;top&quot;:89.77228346456693,&quot;width&quot;:804.8585039370079}"/>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70_1*m_h_i*1_1_1"/>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70_1*m_h_i*1_1_2"/>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70_1*m_h_i*1_1_3"/>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9.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70_1*m_h_i*1_1_4"/>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1470_1*m_h_i*1_1_5"/>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1470_1*m_h_i*1_1_6"/>
  <p:tag name="KSO_WM_TEMPLATE_CATEGORY" val="diagram"/>
  <p:tag name="KSO_WM_TEMPLATE_INDEX" val="20201470"/>
  <p:tag name="KSO_WM_UNIT_LAYERLEVEL" val="1_1_1"/>
  <p:tag name="KSO_WM_TAG_VERSION" val="1.0"/>
  <p:tag name="KSO_WM_BEAUTIFY_FLAG" val="#wm#"/>
  <p:tag name="KSO_WM_UNIT_FILL_FORE_SCHEMECOLOR_INDEX" val="5"/>
  <p:tag name="KSO_WM_UNIT_FILL_TYPE" val="1"/>
</p:tagLst>
</file>

<file path=ppt/tags/tag93.xml><?xml version="1.0" encoding="utf-8"?>
<p:tagLst xmlns:p="http://schemas.openxmlformats.org/presentationml/2006/main">
  <p:tag name="KSO_WM_UNIT_SUBTYPE" val="a"/>
  <p:tag name="KSO_WM_UNIT_NOCLEAR" val="0"/>
  <p:tag name="KSO_WM_UNIT_VALUE" val="7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70_1*m_h_f*1_1_1"/>
  <p:tag name="KSO_WM_TEMPLATE_CATEGORY" val="diagram"/>
  <p:tag name="KSO_WM_TEMPLATE_INDEX" val="202014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70_1*m_h_a*1_1_1"/>
  <p:tag name="KSO_WM_TEMPLATE_CATEGORY" val="diagram"/>
  <p:tag name="KSO_WM_TEMPLATE_INDEX" val="20201470"/>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70_1*m_h_i*1_2_1"/>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70_1*m_h_i*1_2_2"/>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1470_1*m_h_i*1_2_6"/>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70_1*m_h_i*1_2_3"/>
  <p:tag name="KSO_WM_TEMPLATE_CATEGORY" val="diagram"/>
  <p:tag name="KSO_WM_TEMPLATE_INDEX" val="20201470"/>
  <p:tag name="KSO_WM_UNIT_LAYERLEVEL" val="1_1_1"/>
  <p:tag name="KSO_WM_TAG_VERSION" val="1.0"/>
  <p:tag name="KSO_WM_BEAUTIFY_FLAG" val="#wm#"/>
  <p:tag name="KSO_WM_UNIT_FILL_FORE_SCHEMECOLOR_INDEX" val="6"/>
  <p:tag name="KSO_WM_UNI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70_1*m_h_i*1_2_4"/>
  <p:tag name="KSO_WM_TEMPLATE_CATEGORY" val="diagram"/>
  <p:tag name="KSO_WM_TEMPLATE_INDEX" val="20201470"/>
  <p:tag name="KSO_WM_UNIT_LAYERLEVEL" val="1_1_1"/>
  <p:tag name="KSO_WM_TAG_VERSION" val="1.0"/>
  <p:tag name="KSO_WM_BEAUTIFY_FLAG" val="#wm#"/>
  <p:tag name="KSO_WM_UNIT_FILL_FORE_SCHEMECOLOR_INDEX" val="13"/>
  <p:tag name="KSO_WM_UNI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5302</Words>
  <Application>WPS 演示</Application>
  <PresentationFormat>宽屏</PresentationFormat>
  <Paragraphs>266</Paragraphs>
  <Slides>35</Slides>
  <Notes>0</Notes>
  <HiddenSlides>0</HiddenSlides>
  <MMClips>0</MMClips>
  <ScaleCrop>false</ScaleCrop>
  <HeadingPairs>
    <vt:vector size="6" baseType="variant">
      <vt:variant>
        <vt:lpstr>已用的字体</vt:lpstr>
      </vt:variant>
      <vt:variant>
        <vt:i4>33</vt:i4>
      </vt:variant>
      <vt:variant>
        <vt:lpstr>主题</vt:lpstr>
      </vt:variant>
      <vt:variant>
        <vt:i4>3</vt:i4>
      </vt:variant>
      <vt:variant>
        <vt:lpstr>幻灯片标题</vt:lpstr>
      </vt:variant>
      <vt:variant>
        <vt:i4>35</vt:i4>
      </vt:variant>
    </vt:vector>
  </HeadingPairs>
  <TitlesOfParts>
    <vt:vector size="71" baseType="lpstr">
      <vt:lpstr>Arial</vt:lpstr>
      <vt:lpstr>宋体</vt:lpstr>
      <vt:lpstr>Wingdings</vt:lpstr>
      <vt:lpstr>Century Gothic</vt:lpstr>
      <vt:lpstr>思源黑体 CN Regular</vt:lpstr>
      <vt:lpstr>微软雅黑</vt:lpstr>
      <vt:lpstr>Segoe UI Light</vt:lpstr>
      <vt:lpstr>思源黑体 CN Bold</vt:lpstr>
      <vt:lpstr>黑体</vt:lpstr>
      <vt:lpstr>Calibri Light</vt:lpstr>
      <vt:lpstr>Roboto Condensed Light</vt:lpstr>
      <vt:lpstr>Gulim</vt:lpstr>
      <vt:lpstr>Source Sans Pro</vt:lpstr>
      <vt:lpstr>Arial Unicode MS</vt:lpstr>
      <vt:lpstr>Calibri</vt:lpstr>
      <vt:lpstr>等线 Light</vt:lpstr>
      <vt:lpstr>等线</vt:lpstr>
      <vt:lpstr>Wide Latin</vt:lpstr>
      <vt:lpstr>思源黑体 CN Regular</vt:lpstr>
      <vt:lpstr>ScriptC</vt:lpstr>
      <vt:lpstr>方正宋三简体</vt:lpstr>
      <vt:lpstr>Blackoak Std</vt:lpstr>
      <vt:lpstr>Yu Gothic Medium</vt:lpstr>
      <vt:lpstr>汉仪超级战甲简</vt:lpstr>
      <vt:lpstr>冬青黑体简体中文 W3</vt:lpstr>
      <vt:lpstr>Adobe 黑体 Std R</vt:lpstr>
      <vt:lpstr>Kozuka Gothic Pr6N M</vt:lpstr>
      <vt:lpstr>Kozuka Gothic Pr6N R</vt:lpstr>
      <vt:lpstr>Kozuka Mincho Pr6N B</vt:lpstr>
      <vt:lpstr>Kozuka Mincho Pro R</vt:lpstr>
      <vt:lpstr>BodoniPS</vt:lpstr>
      <vt:lpstr>Century Gothic</vt:lpstr>
      <vt:lpstr>Blackout</vt:lpstr>
      <vt:lpstr>Office 主题​​</vt:lpstr>
      <vt:lpstr>1_Office 主题​​</vt:lpstr>
      <vt:lpstr>2_Office 主题​​</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36</cp:revision>
  <dcterms:created xsi:type="dcterms:W3CDTF">2020-03-20T08:42:00Z</dcterms:created>
  <dcterms:modified xsi:type="dcterms:W3CDTF">2024-10-24T06:36:58Z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F4B40A579C6A460C81A70E0D47040E7F_12</vt:lpwstr>
  </property>
</Properties>
</file>